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6.xml" ContentType="application/vnd.openxmlformats-officedocument.presentationml.notesSlide+xml"/>
  <Override PartName="/ppt/charts/chart7.xml" ContentType="application/vnd.openxmlformats-officedocument.drawingml.chart+xml"/>
  <Override PartName="/ppt/drawings/drawing2.xml" ContentType="application/vnd.openxmlformats-officedocument.drawingml.chartshapes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7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notesSlides/notesSlide8.xml" ContentType="application/vnd.openxmlformats-officedocument.presentationml.notesSlide+xml"/>
  <Override PartName="/ppt/charts/chart17.xml" ContentType="application/vnd.openxmlformats-officedocument.drawingml.chart+xml"/>
  <Override PartName="/ppt/notesSlides/notesSlide9.xml" ContentType="application/vnd.openxmlformats-officedocument.presentationml.notesSlide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notesSlides/notesSlide10.xml" ContentType="application/vnd.openxmlformats-officedocument.presentationml.notesSlide+xml"/>
  <Override PartName="/ppt/charts/chart22.xml" ContentType="application/vnd.openxmlformats-officedocument.drawingml.chart+xml"/>
  <Override PartName="/ppt/notesSlides/notesSlide11.xml" ContentType="application/vnd.openxmlformats-officedocument.presentationml.notesSlide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notesSlides/notesSlide12.xml" ContentType="application/vnd.openxmlformats-officedocument.presentationml.notesSlide+xml"/>
  <Override PartName="/ppt/charts/chart26.xml" ContentType="application/vnd.openxmlformats-officedocument.drawingml.chart+xml"/>
  <Override PartName="/ppt/drawings/drawing3.xml" ContentType="application/vnd.openxmlformats-officedocument.drawingml.chartshapes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notesSlides/notesSlide13.xml" ContentType="application/vnd.openxmlformats-officedocument.presentationml.notesSlide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notesSlides/notesSlide14.xml" ContentType="application/vnd.openxmlformats-officedocument.presentationml.notesSlide+xml"/>
  <Override PartName="/ppt/charts/chart36.xml" ContentType="application/vnd.openxmlformats-officedocument.drawingml.chart+xml"/>
  <Override PartName="/ppt/notesSlides/notesSlide15.xml" ContentType="application/vnd.openxmlformats-officedocument.presentationml.notesSlide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0"/>
  </p:notesMasterIdLst>
  <p:sldIdLst>
    <p:sldId id="291" r:id="rId2"/>
    <p:sldId id="298" r:id="rId3"/>
    <p:sldId id="335" r:id="rId4"/>
    <p:sldId id="300" r:id="rId5"/>
    <p:sldId id="322" r:id="rId6"/>
    <p:sldId id="319" r:id="rId7"/>
    <p:sldId id="267" r:id="rId8"/>
    <p:sldId id="283" r:id="rId9"/>
    <p:sldId id="285" r:id="rId10"/>
    <p:sldId id="287" r:id="rId11"/>
    <p:sldId id="314" r:id="rId12"/>
    <p:sldId id="280" r:id="rId13"/>
    <p:sldId id="318" r:id="rId14"/>
    <p:sldId id="323" r:id="rId15"/>
    <p:sldId id="336" r:id="rId16"/>
    <p:sldId id="337" r:id="rId17"/>
    <p:sldId id="327" r:id="rId18"/>
    <p:sldId id="329" r:id="rId19"/>
    <p:sldId id="330" r:id="rId20"/>
    <p:sldId id="331" r:id="rId21"/>
    <p:sldId id="332" r:id="rId22"/>
    <p:sldId id="333" r:id="rId23"/>
    <p:sldId id="334" r:id="rId24"/>
    <p:sldId id="299" r:id="rId25"/>
    <p:sldId id="305" r:id="rId26"/>
    <p:sldId id="288" r:id="rId27"/>
    <p:sldId id="338" r:id="rId28"/>
    <p:sldId id="290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B2B2B2"/>
    <a:srgbClr val="00A5C5"/>
    <a:srgbClr val="48BED5"/>
    <a:srgbClr val="E652A4"/>
    <a:srgbClr val="DA2086"/>
    <a:srgbClr val="BC2686"/>
    <a:srgbClr val="E02A8F"/>
    <a:srgbClr val="D01E7F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80" autoAdjust="0"/>
    <p:restoredTop sz="94423" autoAdjust="0"/>
  </p:normalViewPr>
  <p:slideViewPr>
    <p:cSldViewPr snapToGrid="0">
      <p:cViewPr varScale="1">
        <p:scale>
          <a:sx n="67" d="100"/>
          <a:sy n="67" d="100"/>
        </p:scale>
        <p:origin x="-96" y="-834"/>
      </p:cViewPr>
      <p:guideLst>
        <p:guide orient="horz" pos="1752"/>
        <p:guide orient="horz" pos="4020"/>
        <p:guide orient="horz" pos="1349"/>
        <p:guide orient="horz" pos="2160"/>
        <p:guide orient="horz" pos="2069"/>
        <p:guide orient="horz" pos="2387"/>
        <p:guide orient="horz" pos="2478"/>
        <p:guide orient="horz" pos="2795"/>
        <p:guide orient="horz" pos="2886"/>
        <p:guide orient="horz" pos="3203"/>
        <p:guide orient="horz" pos="3712"/>
        <p:guide orient="horz" pos="3566"/>
        <p:guide orient="horz" pos="3339"/>
        <p:guide orient="horz" pos="2704"/>
        <p:guide orient="horz" pos="4072"/>
        <p:guide orient="horz" pos="1123"/>
        <p:guide pos="146"/>
        <p:guide pos="2215"/>
        <p:guide pos="5696"/>
        <p:guide pos="3949"/>
        <p:guide pos="2341"/>
        <p:guide pos="1879"/>
        <p:guide pos="32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5.xlsx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1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593886462882099E-2"/>
          <c:y val="4.8672566371681415E-2"/>
          <c:w val="0.89519650655021854"/>
          <c:h val="0.84734513274336365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'000</c:v>
                </c:pt>
              </c:strCache>
            </c:strRef>
          </c:tx>
          <c:spPr>
            <a:gradFill rotWithShape="0">
              <a:gsLst>
                <a:gs pos="0">
                  <a:srgbClr val="0080C0"/>
                </a:gs>
                <a:gs pos="50000">
                  <a:srgbClr val="0080C0">
                    <a:gamma/>
                    <a:tint val="61961"/>
                    <a:invGamma/>
                  </a:srgbClr>
                </a:gs>
                <a:gs pos="100000">
                  <a:srgbClr val="0080C0"/>
                </a:gs>
              </a:gsLst>
              <a:lin ang="0" scaled="1"/>
            </a:gradFill>
            <a:ln w="24685">
              <a:noFill/>
            </a:ln>
          </c:spPr>
          <c:invertIfNegative val="0"/>
          <c:dLbls>
            <c:dLbl>
              <c:idx val="3"/>
              <c:layout>
                <c:manualLayout>
                  <c:x val="-2.9985007496253257E-3"/>
                  <c:y val="-1.52091254752857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4830143123948743E-3"/>
                  <c:y val="-9.40718906990539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0198460065775782E-2"/>
                  <c:y val="-9.411500318071176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0"/>
                  <c:y val="-1.82509505703422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3.1104277314975455E-3"/>
                  <c:y val="-1.264493697263587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2.2662749703441606E-2"/>
                  <c:y val="-1.18016089285659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\ 0.0&quot; млн.ч.&quot;" sourceLinked="0"/>
            <c:spPr>
              <a:noFill/>
              <a:ln w="24685">
                <a:noFill/>
              </a:ln>
            </c:spPr>
            <c:txPr>
              <a:bodyPr/>
              <a:lstStyle/>
              <a:p>
                <a:pPr>
                  <a:defRPr sz="1166" b="1" i="0" u="none" strike="noStrike" baseline="0">
                    <a:solidFill>
                      <a:srgbClr val="0080C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Sheet1!$A$2:$A$12</c:f>
              <c:strCache>
                <c:ptCount val="9"/>
                <c:pt idx="1">
                  <c:v>Россия     100 000+</c:v>
                </c:pt>
                <c:pt idx="2">
                  <c:v>Москва</c:v>
                </c:pt>
                <c:pt idx="3">
                  <c:v>СПб</c:v>
                </c:pt>
                <c:pt idx="6">
                  <c:v>Россия      100 000+</c:v>
                </c:pt>
                <c:pt idx="7">
                  <c:v>Москва</c:v>
                </c:pt>
                <c:pt idx="8">
                  <c:v>СПб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0"/>
                <c:pt idx="1">
                  <c:v>45.329800000000006</c:v>
                </c:pt>
                <c:pt idx="2">
                  <c:v>8.1578000000000035</c:v>
                </c:pt>
                <c:pt idx="3">
                  <c:v>3.4011999999999998</c:v>
                </c:pt>
                <c:pt idx="6">
                  <c:v>43.5852</c:v>
                </c:pt>
                <c:pt idx="7">
                  <c:v>7.9118000000000004</c:v>
                </c:pt>
                <c:pt idx="8">
                  <c:v>3.3048999999999986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842176"/>
        <c:axId val="4215168"/>
      </c:barChart>
      <c:lineChart>
        <c:grouping val="standard"/>
        <c:varyColors val="0"/>
        <c:ser>
          <c:idx val="6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ln w="27771">
              <a:noFill/>
            </a:ln>
          </c:spPr>
          <c:marker>
            <c:symbol val="circle"/>
            <c:size val="34"/>
            <c:spPr>
              <a:solidFill>
                <a:srgbClr val="FF0090"/>
              </a:solidFill>
              <a:ln>
                <a:solidFill>
                  <a:srgbClr val="FF0090"/>
                </a:solidFill>
                <a:prstDash val="solid"/>
              </a:ln>
            </c:spPr>
          </c:marker>
          <c:dLbls>
            <c:numFmt formatCode="0&quot;%&quot;" sourceLinked="0"/>
            <c:spPr>
              <a:noFill/>
              <a:ln w="24685">
                <a:noFill/>
              </a:ln>
            </c:spPr>
            <c:txPr>
              <a:bodyPr/>
              <a:lstStyle/>
              <a:p>
                <a:pPr>
                  <a:defRPr sz="1166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Sheet1!$A$2:$A$12</c:f>
              <c:strCache>
                <c:ptCount val="9"/>
                <c:pt idx="1">
                  <c:v>Россия     100 000+</c:v>
                </c:pt>
                <c:pt idx="2">
                  <c:v>Москва</c:v>
                </c:pt>
                <c:pt idx="3">
                  <c:v>СПб</c:v>
                </c:pt>
                <c:pt idx="6">
                  <c:v>Россия      100 000+</c:v>
                </c:pt>
                <c:pt idx="7">
                  <c:v>Москва</c:v>
                </c:pt>
                <c:pt idx="8">
                  <c:v>СПб</c:v>
                </c:pt>
              </c:strCache>
            </c:strRef>
          </c:cat>
          <c:val>
            <c:numRef>
              <c:f>Sheet1!$B$2:$B$12</c:f>
              <c:numCache>
                <c:formatCode>0.0</c:formatCode>
                <c:ptCount val="10"/>
                <c:pt idx="1">
                  <c:v>72.099999999999994</c:v>
                </c:pt>
                <c:pt idx="2">
                  <c:v>76.8</c:v>
                </c:pt>
                <c:pt idx="3">
                  <c:v>75.3</c:v>
                </c:pt>
                <c:pt idx="6" formatCode="General">
                  <c:v>69.3</c:v>
                </c:pt>
                <c:pt idx="7" formatCode="General">
                  <c:v>74.5</c:v>
                </c:pt>
                <c:pt idx="8" formatCode="General">
                  <c:v>73.099999999999994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16704"/>
        <c:axId val="4218240"/>
      </c:lineChart>
      <c:catAx>
        <c:axId val="43842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257">
            <a:noFill/>
          </a:ln>
        </c:spPr>
        <c:txPr>
          <a:bodyPr rot="0" vert="horz"/>
          <a:lstStyle/>
          <a:p>
            <a:pPr>
              <a:defRPr sz="972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4215168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4215168"/>
        <c:scaling>
          <c:orientation val="minMax"/>
          <c:max val="46"/>
          <c:min val="0"/>
        </c:scaling>
        <c:delete val="0"/>
        <c:axPos val="l"/>
        <c:numFmt formatCode="\ 0&quot; млн.ч.&quot;" sourceLinked="0"/>
        <c:majorTickMark val="out"/>
        <c:minorTickMark val="none"/>
        <c:tickLblPos val="nextTo"/>
        <c:spPr>
          <a:ln w="12343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80808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43842176"/>
        <c:crosses val="autoZero"/>
        <c:crossBetween val="between"/>
        <c:majorUnit val="5"/>
        <c:minorUnit val="5"/>
      </c:valAx>
      <c:catAx>
        <c:axId val="4216704"/>
        <c:scaling>
          <c:orientation val="minMax"/>
        </c:scaling>
        <c:delete val="1"/>
        <c:axPos val="b"/>
        <c:majorTickMark val="out"/>
        <c:minorTickMark val="none"/>
        <c:tickLblPos val="none"/>
        <c:crossAx val="4218240"/>
        <c:crosses val="autoZero"/>
        <c:auto val="0"/>
        <c:lblAlgn val="ctr"/>
        <c:lblOffset val="100"/>
        <c:noMultiLvlLbl val="0"/>
      </c:catAx>
      <c:valAx>
        <c:axId val="4218240"/>
        <c:scaling>
          <c:orientation val="minMax"/>
          <c:max val="100"/>
          <c:min val="0"/>
        </c:scaling>
        <c:delete val="0"/>
        <c:axPos val="r"/>
        <c:numFmt formatCode="0&quot;%&quot;" sourceLinked="0"/>
        <c:majorTickMark val="out"/>
        <c:minorTickMark val="none"/>
        <c:tickLblPos val="nextTo"/>
        <c:spPr>
          <a:ln w="12343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777" b="0" i="0" u="none" strike="noStrike" baseline="0">
                <a:solidFill>
                  <a:srgbClr val="80808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4216704"/>
        <c:crosses val="max"/>
        <c:crossBetween val="between"/>
        <c:majorUnit val="10"/>
        <c:minorUnit val="10"/>
      </c:valAx>
      <c:spPr>
        <a:noFill/>
        <a:ln w="2468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61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216524216524929"/>
          <c:y val="2.1834061135371252E-3"/>
          <c:w val="0.48148148148149222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428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428">
                <a:noFill/>
              </a:ln>
            </c:spPr>
          </c:dPt>
          <c:dLbls>
            <c:numFmt formatCode="0&quot;%&quot;" sourceLinked="0"/>
            <c:spPr>
              <a:noFill/>
              <a:ln w="25428">
                <a:noFill/>
              </a:ln>
            </c:spPr>
            <c:txPr>
              <a:bodyPr/>
              <a:lstStyle/>
              <a:p>
                <a:pPr>
                  <a:defRPr sz="100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Sheet1!$A$2:$A$16</c:f>
              <c:strCache>
                <c:ptCount val="15"/>
                <c:pt idx="0">
                  <c:v>Все 12+ лет</c:v>
                </c:pt>
                <c:pt idx="1">
                  <c:v>Муж. 12-17</c:v>
                </c:pt>
                <c:pt idx="2">
                  <c:v>Муж. 18-24</c:v>
                </c:pt>
                <c:pt idx="3">
                  <c:v>Муж. 25-34</c:v>
                </c:pt>
                <c:pt idx="4">
                  <c:v>Муж. 35-44</c:v>
                </c:pt>
                <c:pt idx="5">
                  <c:v>Муж. 45-54</c:v>
                </c:pt>
                <c:pt idx="6">
                  <c:v>Муж. 55-64</c:v>
                </c:pt>
                <c:pt idx="7">
                  <c:v>Муж. 65+</c:v>
                </c:pt>
                <c:pt idx="8">
                  <c:v>Жен. 12-17</c:v>
                </c:pt>
                <c:pt idx="9">
                  <c:v>Жен. 18-24</c:v>
                </c:pt>
                <c:pt idx="10">
                  <c:v>Жен. 25-34</c:v>
                </c:pt>
                <c:pt idx="11">
                  <c:v>Жен. 35-44</c:v>
                </c:pt>
                <c:pt idx="12">
                  <c:v>Жен. 45-54</c:v>
                </c:pt>
                <c:pt idx="13">
                  <c:v>Жен. 55-64</c:v>
                </c:pt>
                <c:pt idx="14">
                  <c:v>Жен. 65+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72.099999999999994</c:v>
                </c:pt>
                <c:pt idx="1">
                  <c:v>98.5</c:v>
                </c:pt>
                <c:pt idx="2">
                  <c:v>98.7</c:v>
                </c:pt>
                <c:pt idx="3">
                  <c:v>96.9</c:v>
                </c:pt>
                <c:pt idx="4">
                  <c:v>87.1</c:v>
                </c:pt>
                <c:pt idx="5">
                  <c:v>69.400000000000006</c:v>
                </c:pt>
                <c:pt idx="6">
                  <c:v>44.5</c:v>
                </c:pt>
                <c:pt idx="7">
                  <c:v>25.5</c:v>
                </c:pt>
                <c:pt idx="8">
                  <c:v>96.6</c:v>
                </c:pt>
                <c:pt idx="9">
                  <c:v>98.6</c:v>
                </c:pt>
                <c:pt idx="10">
                  <c:v>96.7</c:v>
                </c:pt>
                <c:pt idx="11">
                  <c:v>90.5</c:v>
                </c:pt>
                <c:pt idx="12">
                  <c:v>70.599999999999994</c:v>
                </c:pt>
                <c:pt idx="13">
                  <c:v>44.2</c:v>
                </c:pt>
                <c:pt idx="14">
                  <c:v>13.2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948672"/>
        <c:axId val="17950208"/>
      </c:barChart>
      <c:catAx>
        <c:axId val="1794867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535">
            <a:noFill/>
          </a:ln>
        </c:spPr>
        <c:txPr>
          <a:bodyPr rot="0" vert="horz"/>
          <a:lstStyle/>
          <a:p>
            <a:pPr>
              <a:defRPr sz="1001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7950208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7950208"/>
        <c:scaling>
          <c:orientation val="minMax"/>
          <c:max val="11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535">
            <a:noFill/>
          </a:ln>
        </c:spPr>
        <c:crossAx val="17948672"/>
        <c:crosses val="autoZero"/>
        <c:crossBetween val="between"/>
        <c:majorUnit val="50"/>
        <c:minorUnit val="10"/>
      </c:valAx>
      <c:spPr>
        <a:noFill/>
        <a:ln w="2542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0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248520710060891"/>
          <c:y val="2.1691973969631692E-3"/>
          <c:w val="0.39940828402368939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248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248">
                <a:noFill/>
              </a:ln>
            </c:spPr>
          </c:dPt>
          <c:dLbls>
            <c:numFmt formatCode="0&quot;%&quot;" sourceLinked="0"/>
            <c:spPr>
              <a:noFill/>
              <a:ln w="25248">
                <a:noFill/>
              </a:ln>
            </c:spPr>
            <c:txPr>
              <a:bodyPr/>
              <a:lstStyle/>
              <a:p>
                <a:pPr>
                  <a:defRPr sz="99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руководители</c:v>
                </c:pt>
                <c:pt idx="3">
                  <c:v>специалисты</c:v>
                </c:pt>
                <c:pt idx="4">
                  <c:v>служащие</c:v>
                </c:pt>
                <c:pt idx="5">
                  <c:v>рабочие</c:v>
                </c:pt>
                <c:pt idx="6">
                  <c:v>учащиеся</c:v>
                </c:pt>
                <c:pt idx="7">
                  <c:v>пенсионеры</c:v>
                </c:pt>
                <c:pt idx="8">
                  <c:v>безработные</c:v>
                </c:pt>
                <c:pt idx="9">
                  <c:v>домохозяйки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75.3</c:v>
                </c:pt>
                <c:pt idx="2">
                  <c:v>97.3</c:v>
                </c:pt>
                <c:pt idx="3">
                  <c:v>90.5</c:v>
                </c:pt>
                <c:pt idx="4">
                  <c:v>89.3</c:v>
                </c:pt>
                <c:pt idx="5">
                  <c:v>68.8</c:v>
                </c:pt>
                <c:pt idx="6">
                  <c:v>100</c:v>
                </c:pt>
                <c:pt idx="7">
                  <c:v>30.8</c:v>
                </c:pt>
                <c:pt idx="8">
                  <c:v>88.6</c:v>
                </c:pt>
                <c:pt idx="9">
                  <c:v>94.7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887488"/>
        <c:axId val="45889024"/>
      </c:barChart>
      <c:catAx>
        <c:axId val="4588748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468">
            <a:noFill/>
          </a:ln>
        </c:spPr>
        <c:txPr>
          <a:bodyPr rot="0" vert="horz"/>
          <a:lstStyle/>
          <a:p>
            <a:pPr>
              <a:defRPr sz="1093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45889024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45889024"/>
        <c:scaling>
          <c:orientation val="minMax"/>
          <c:max val="10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468">
            <a:noFill/>
          </a:ln>
        </c:spPr>
        <c:crossAx val="45887488"/>
        <c:crosses val="autoZero"/>
        <c:crossBetween val="between"/>
        <c:majorUnit val="50"/>
        <c:minorUnit val="10"/>
      </c:valAx>
      <c:spPr>
        <a:noFill/>
        <a:ln w="2524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9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248520710060913"/>
          <c:y val="2.1691973969631692E-3"/>
          <c:w val="0.39940828402368961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248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248">
                <a:noFill/>
              </a:ln>
            </c:spPr>
          </c:dPt>
          <c:dLbls>
            <c:numFmt formatCode="0&quot;%&quot;" sourceLinked="0"/>
            <c:spPr>
              <a:noFill/>
              <a:ln w="25248">
                <a:noFill/>
              </a:ln>
            </c:spPr>
            <c:txPr>
              <a:bodyPr/>
              <a:lstStyle/>
              <a:p>
                <a:pPr>
                  <a:defRPr sz="99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руководители</c:v>
                </c:pt>
                <c:pt idx="3">
                  <c:v>специалисты</c:v>
                </c:pt>
                <c:pt idx="4">
                  <c:v>служащие</c:v>
                </c:pt>
                <c:pt idx="5">
                  <c:v>рабочие</c:v>
                </c:pt>
                <c:pt idx="6">
                  <c:v>учащиеся</c:v>
                </c:pt>
                <c:pt idx="7">
                  <c:v>пенсионеры</c:v>
                </c:pt>
                <c:pt idx="8">
                  <c:v>безработные</c:v>
                </c:pt>
                <c:pt idx="9">
                  <c:v>домохозяйки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76.8</c:v>
                </c:pt>
                <c:pt idx="2">
                  <c:v>95.9</c:v>
                </c:pt>
                <c:pt idx="3">
                  <c:v>94.3</c:v>
                </c:pt>
                <c:pt idx="4">
                  <c:v>89.9</c:v>
                </c:pt>
                <c:pt idx="5">
                  <c:v>73.2</c:v>
                </c:pt>
                <c:pt idx="6">
                  <c:v>97.8</c:v>
                </c:pt>
                <c:pt idx="7">
                  <c:v>34.700000000000003</c:v>
                </c:pt>
                <c:pt idx="8">
                  <c:v>83</c:v>
                </c:pt>
                <c:pt idx="9">
                  <c:v>92.7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921792"/>
        <c:axId val="45923328"/>
      </c:barChart>
      <c:catAx>
        <c:axId val="4592179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468">
            <a:noFill/>
          </a:ln>
        </c:spPr>
        <c:txPr>
          <a:bodyPr rot="0" vert="horz"/>
          <a:lstStyle/>
          <a:p>
            <a:pPr>
              <a:defRPr sz="1093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45923328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45923328"/>
        <c:scaling>
          <c:orientation val="minMax"/>
          <c:max val="10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468">
            <a:noFill/>
          </a:ln>
        </c:spPr>
        <c:crossAx val="45921792"/>
        <c:crosses val="autoZero"/>
        <c:crossBetween val="between"/>
        <c:majorUnit val="50"/>
        <c:minorUnit val="10"/>
      </c:valAx>
      <c:spPr>
        <a:noFill/>
        <a:ln w="2524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9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189910979228588"/>
          <c:y val="2.1786492374727671E-3"/>
          <c:w val="0.44213649851630799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179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179">
                <a:noFill/>
              </a:ln>
            </c:spPr>
          </c:dPt>
          <c:dLbls>
            <c:numFmt formatCode="0&quot;%&quot;" sourceLinked="0"/>
            <c:spPr>
              <a:noFill/>
              <a:ln w="25179">
                <a:noFill/>
              </a:ln>
            </c:spPr>
            <c:txPr>
              <a:bodyPr/>
              <a:lstStyle/>
              <a:p>
                <a:pPr>
                  <a:defRPr sz="99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руководители</c:v>
                </c:pt>
                <c:pt idx="3">
                  <c:v>специалисты</c:v>
                </c:pt>
                <c:pt idx="4">
                  <c:v>служащие</c:v>
                </c:pt>
                <c:pt idx="5">
                  <c:v>рабочие</c:v>
                </c:pt>
                <c:pt idx="6">
                  <c:v>учащиеся</c:v>
                </c:pt>
                <c:pt idx="7">
                  <c:v>пенсионеры</c:v>
                </c:pt>
                <c:pt idx="8">
                  <c:v>безработные</c:v>
                </c:pt>
                <c:pt idx="9">
                  <c:v>домохозяйки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72.099999999999994</c:v>
                </c:pt>
                <c:pt idx="2">
                  <c:v>93.5</c:v>
                </c:pt>
                <c:pt idx="3">
                  <c:v>93</c:v>
                </c:pt>
                <c:pt idx="4">
                  <c:v>86.2</c:v>
                </c:pt>
                <c:pt idx="5">
                  <c:v>70.900000000000006</c:v>
                </c:pt>
                <c:pt idx="6">
                  <c:v>98.6</c:v>
                </c:pt>
                <c:pt idx="7">
                  <c:v>25.4</c:v>
                </c:pt>
                <c:pt idx="8">
                  <c:v>86.5</c:v>
                </c:pt>
                <c:pt idx="9">
                  <c:v>90.9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812736"/>
        <c:axId val="45822720"/>
      </c:barChart>
      <c:catAx>
        <c:axId val="45812736"/>
        <c:scaling>
          <c:orientation val="maxMin"/>
        </c:scaling>
        <c:delete val="0"/>
        <c:axPos val="l"/>
        <c:numFmt formatCode="@" sourceLinked="0"/>
        <c:majorTickMark val="none"/>
        <c:minorTickMark val="none"/>
        <c:tickLblPos val="nextTo"/>
        <c:spPr>
          <a:ln w="9442">
            <a:noFill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45822720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45822720"/>
        <c:scaling>
          <c:orientation val="minMax"/>
          <c:max val="10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442">
            <a:noFill/>
          </a:ln>
        </c:spPr>
        <c:crossAx val="45812736"/>
        <c:crosses val="autoZero"/>
        <c:crossBetween val="between"/>
        <c:majorUnit val="50"/>
        <c:minorUnit val="10"/>
      </c:valAx>
      <c:spPr>
        <a:noFill/>
        <a:ln w="25179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9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520958083832336"/>
          <c:y val="2.1786492374727671E-3"/>
          <c:w val="0.398203592814382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437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437">
                <a:noFill/>
              </a:ln>
            </c:spPr>
          </c:dPt>
          <c:dLbls>
            <c:numFmt formatCode="0&quot;%&quot;" sourceLinked="0"/>
            <c:spPr>
              <a:noFill/>
              <a:ln w="25437">
                <a:noFill/>
              </a:ln>
            </c:spPr>
            <c:txPr>
              <a:bodyPr/>
              <a:lstStyle/>
              <a:p>
                <a:pPr>
                  <a:defRPr sz="100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12"/>
                <c:pt idx="0">
                  <c:v>Все 12+ лет</c:v>
                </c:pt>
                <c:pt idx="2">
                  <c:v>Работают</c:v>
                </c:pt>
                <c:pt idx="3">
                  <c:v>Не работают</c:v>
                </c:pt>
                <c:pt idx="5">
                  <c:v>1 человек в семье</c:v>
                </c:pt>
                <c:pt idx="6">
                  <c:v>2 человека в семье</c:v>
                </c:pt>
                <c:pt idx="7">
                  <c:v>3+ человек в семье</c:v>
                </c:pt>
                <c:pt idx="9">
                  <c:v>Доход &lt; среднего</c:v>
                </c:pt>
                <c:pt idx="10">
                  <c:v>Средний доход</c:v>
                </c:pt>
                <c:pt idx="11">
                  <c:v>Доход &gt; среднего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75.3</c:v>
                </c:pt>
                <c:pt idx="2">
                  <c:v>85.7</c:v>
                </c:pt>
                <c:pt idx="3">
                  <c:v>60.4</c:v>
                </c:pt>
                <c:pt idx="5">
                  <c:v>38.5</c:v>
                </c:pt>
                <c:pt idx="6">
                  <c:v>69.599999999999994</c:v>
                </c:pt>
                <c:pt idx="7">
                  <c:v>84</c:v>
                </c:pt>
                <c:pt idx="9">
                  <c:v>52.5</c:v>
                </c:pt>
                <c:pt idx="10">
                  <c:v>67.7</c:v>
                </c:pt>
                <c:pt idx="11">
                  <c:v>85.5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52985216"/>
        <c:axId val="52991104"/>
      </c:barChart>
      <c:catAx>
        <c:axId val="5298521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539">
            <a:noFill/>
          </a:ln>
        </c:spPr>
        <c:txPr>
          <a:bodyPr rot="0" vert="horz"/>
          <a:lstStyle/>
          <a:p>
            <a:pPr>
              <a:defRPr sz="1001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2991104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52991104"/>
        <c:scaling>
          <c:orientation val="minMax"/>
          <c:max val="11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539">
            <a:noFill/>
          </a:ln>
        </c:spPr>
        <c:crossAx val="52985216"/>
        <c:crosses val="autoZero"/>
        <c:crossBetween val="between"/>
        <c:majorUnit val="50"/>
        <c:minorUnit val="10"/>
      </c:valAx>
      <c:spPr>
        <a:noFill/>
        <a:ln w="2543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0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520958083832336"/>
          <c:y val="2.1786492374727671E-3"/>
          <c:w val="0.398203592814382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437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437">
                <a:noFill/>
              </a:ln>
            </c:spPr>
          </c:dPt>
          <c:dLbls>
            <c:numFmt formatCode="0&quot;%&quot;" sourceLinked="0"/>
            <c:spPr>
              <a:noFill/>
              <a:ln w="25437">
                <a:noFill/>
              </a:ln>
            </c:spPr>
            <c:txPr>
              <a:bodyPr/>
              <a:lstStyle/>
              <a:p>
                <a:pPr>
                  <a:defRPr sz="100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12"/>
                <c:pt idx="0">
                  <c:v>Все 12+ лет</c:v>
                </c:pt>
                <c:pt idx="2">
                  <c:v>Работают</c:v>
                </c:pt>
                <c:pt idx="3">
                  <c:v>Не работают</c:v>
                </c:pt>
                <c:pt idx="5">
                  <c:v>1 человек в семье</c:v>
                </c:pt>
                <c:pt idx="6">
                  <c:v>2 человека в семье</c:v>
                </c:pt>
                <c:pt idx="7">
                  <c:v>3+ человек в семье</c:v>
                </c:pt>
                <c:pt idx="9">
                  <c:v>Доход &lt; среднего</c:v>
                </c:pt>
                <c:pt idx="10">
                  <c:v>Средний доход</c:v>
                </c:pt>
                <c:pt idx="11">
                  <c:v>Доход &gt; среднего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76.8</c:v>
                </c:pt>
                <c:pt idx="2">
                  <c:v>87.5</c:v>
                </c:pt>
                <c:pt idx="3">
                  <c:v>60.4</c:v>
                </c:pt>
                <c:pt idx="5">
                  <c:v>47.8</c:v>
                </c:pt>
                <c:pt idx="6">
                  <c:v>69.599999999999994</c:v>
                </c:pt>
                <c:pt idx="7">
                  <c:v>83.3</c:v>
                </c:pt>
                <c:pt idx="9">
                  <c:v>54.4</c:v>
                </c:pt>
                <c:pt idx="10">
                  <c:v>71.3</c:v>
                </c:pt>
                <c:pt idx="11">
                  <c:v>86.5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53122176"/>
        <c:axId val="53123712"/>
      </c:barChart>
      <c:catAx>
        <c:axId val="5312217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539">
            <a:noFill/>
          </a:ln>
        </c:spPr>
        <c:txPr>
          <a:bodyPr rot="0" vert="horz"/>
          <a:lstStyle/>
          <a:p>
            <a:pPr>
              <a:defRPr sz="1001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3123712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53123712"/>
        <c:scaling>
          <c:orientation val="minMax"/>
          <c:max val="11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539">
            <a:noFill/>
          </a:ln>
        </c:spPr>
        <c:crossAx val="53122176"/>
        <c:crosses val="autoZero"/>
        <c:crossBetween val="between"/>
        <c:majorUnit val="50"/>
        <c:minorUnit val="10"/>
      </c:valAx>
      <c:spPr>
        <a:noFill/>
        <a:ln w="2543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0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520958083832336"/>
          <c:y val="2.1786492374727671E-3"/>
          <c:w val="0.38587944395865009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328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328">
                <a:noFill/>
              </a:ln>
            </c:spPr>
          </c:dPt>
          <c:dLbls>
            <c:numFmt formatCode="0&quot;%&quot;" sourceLinked="0"/>
            <c:spPr>
              <a:noFill/>
              <a:ln w="25328">
                <a:noFill/>
              </a:ln>
            </c:spPr>
            <c:txPr>
              <a:bodyPr/>
              <a:lstStyle/>
              <a:p>
                <a:pPr>
                  <a:defRPr sz="997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12"/>
                <c:pt idx="0">
                  <c:v>Все 12+ лет</c:v>
                </c:pt>
                <c:pt idx="2">
                  <c:v>Работают</c:v>
                </c:pt>
                <c:pt idx="3">
                  <c:v>Не работают</c:v>
                </c:pt>
                <c:pt idx="5">
                  <c:v>1 человек в семье</c:v>
                </c:pt>
                <c:pt idx="6">
                  <c:v>2 человека в семье</c:v>
                </c:pt>
                <c:pt idx="7">
                  <c:v>3+ человек в семье</c:v>
                </c:pt>
                <c:pt idx="9">
                  <c:v>Доход &lt; среднего</c:v>
                </c:pt>
                <c:pt idx="10">
                  <c:v>Средний доход</c:v>
                </c:pt>
                <c:pt idx="11">
                  <c:v>Доход &gt; среднего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72.099999999999994</c:v>
                </c:pt>
                <c:pt idx="2">
                  <c:v>83.7</c:v>
                </c:pt>
                <c:pt idx="3">
                  <c:v>57.9</c:v>
                </c:pt>
                <c:pt idx="5">
                  <c:v>32.200000000000003</c:v>
                </c:pt>
                <c:pt idx="6">
                  <c:v>59.6</c:v>
                </c:pt>
                <c:pt idx="7">
                  <c:v>82.6</c:v>
                </c:pt>
                <c:pt idx="9">
                  <c:v>41.7</c:v>
                </c:pt>
                <c:pt idx="10">
                  <c:v>67.099999999999994</c:v>
                </c:pt>
                <c:pt idx="11">
                  <c:v>86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53148288"/>
        <c:axId val="53068160"/>
      </c:barChart>
      <c:catAx>
        <c:axId val="5314828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498">
            <a:noFill/>
          </a:ln>
        </c:spPr>
        <c:txPr>
          <a:bodyPr rot="0" vert="horz"/>
          <a:lstStyle/>
          <a:p>
            <a:pPr>
              <a:defRPr sz="997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3068160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53068160"/>
        <c:scaling>
          <c:orientation val="minMax"/>
          <c:max val="11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498">
            <a:noFill/>
          </a:ln>
        </c:spPr>
        <c:crossAx val="53148288"/>
        <c:crosses val="autoZero"/>
        <c:crossBetween val="between"/>
        <c:majorUnit val="50"/>
        <c:minorUnit val="10"/>
      </c:valAx>
      <c:spPr>
        <a:noFill/>
        <a:ln w="2532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97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593886462882099E-2"/>
          <c:y val="9.2936748555665527E-2"/>
          <c:w val="0.89519650655021854"/>
          <c:h val="0.63923422385141015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Sheet1!$B$1:$B$2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tx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tx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tx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tx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2"/>
            <c:invertIfNegative val="0"/>
            <c:bubble3D val="0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5"/>
            <c:invertIfNegative val="0"/>
            <c:bubble3D val="0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6"/>
            <c:invertIfNegative val="0"/>
            <c:bubble3D val="0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7"/>
            <c:invertIfNegative val="0"/>
            <c:bubble3D val="0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8"/>
            <c:invertIfNegative val="0"/>
            <c:bubble3D val="0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Lbls>
            <c:numFmt formatCode="0&quot;%&quot;" sourceLinked="0"/>
            <c:spPr>
              <a:noFill/>
              <a:ln w="24685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Sheet1!$A$3:$A$15</c:f>
              <c:strCache>
                <c:ptCount val="13"/>
                <c:pt idx="0">
                  <c:v>Россия   
100 000+</c:v>
                </c:pt>
                <c:pt idx="1">
                  <c:v>Москва</c:v>
                </c:pt>
                <c:pt idx="2">
                  <c:v>С.-Петербург</c:v>
                </c:pt>
                <c:pt idx="5">
                  <c:v>Россия
100 000+</c:v>
                </c:pt>
                <c:pt idx="6">
                  <c:v>Москва</c:v>
                </c:pt>
                <c:pt idx="7">
                  <c:v>С.-Петербург</c:v>
                </c:pt>
                <c:pt idx="10">
                  <c:v>Россия
100 000+</c:v>
                </c:pt>
                <c:pt idx="11">
                  <c:v>Москва</c:v>
                </c:pt>
                <c:pt idx="12">
                  <c:v>С.-Петербург</c:v>
                </c:pt>
              </c:strCache>
            </c:strRef>
          </c:cat>
          <c:val>
            <c:numRef>
              <c:f>Sheet1!$B$3:$B$15</c:f>
              <c:numCache>
                <c:formatCode>General</c:formatCode>
                <c:ptCount val="13"/>
                <c:pt idx="0">
                  <c:v>43.5</c:v>
                </c:pt>
                <c:pt idx="1">
                  <c:v>51.9</c:v>
                </c:pt>
                <c:pt idx="2">
                  <c:v>45.4</c:v>
                </c:pt>
                <c:pt idx="5">
                  <c:v>40.5</c:v>
                </c:pt>
                <c:pt idx="6">
                  <c:v>49.2</c:v>
                </c:pt>
                <c:pt idx="7">
                  <c:v>41.9</c:v>
                </c:pt>
                <c:pt idx="10">
                  <c:v>33.6</c:v>
                </c:pt>
                <c:pt idx="11">
                  <c:v>41</c:v>
                </c:pt>
                <c:pt idx="1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"/>
        <c:axId val="46175744"/>
        <c:axId val="46177280"/>
      </c:barChart>
      <c:barChart>
        <c:barDir val="col"/>
        <c:grouping val="clustered"/>
        <c:varyColors val="0"/>
        <c:ser>
          <c:idx val="0"/>
          <c:order val="1"/>
          <c:tx>
            <c:strRef>
              <c:f>Sheet1!$C$1:$C$2</c:f>
              <c:strCache>
                <c:ptCount val="1"/>
                <c:pt idx="0">
                  <c:v>000</c:v>
                </c:pt>
              </c:strCache>
            </c:strRef>
          </c:tx>
          <c:spPr>
            <a:noFill/>
            <a:ln>
              <a:noFill/>
            </a:ln>
          </c:spPr>
          <c:invertIfNegative val="0"/>
          <c:dLbls>
            <c:numFmt formatCode="\ 0.0&quot; млн.чел.&quot;" sourceLinked="0"/>
            <c:txPr>
              <a:bodyPr rot="-5400000" vert="horz"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Sheet1!$A$2:$A$15</c:f>
              <c:strCache>
                <c:ptCount val="14"/>
                <c:pt idx="1">
                  <c:v>Россия   
100 000+</c:v>
                </c:pt>
                <c:pt idx="2">
                  <c:v>Москва</c:v>
                </c:pt>
                <c:pt idx="3">
                  <c:v>С.-Петербург</c:v>
                </c:pt>
                <c:pt idx="6">
                  <c:v>Россия
100 000+</c:v>
                </c:pt>
                <c:pt idx="7">
                  <c:v>Москва</c:v>
                </c:pt>
                <c:pt idx="8">
                  <c:v>С.-Петербург</c:v>
                </c:pt>
                <c:pt idx="11">
                  <c:v>Россия
100 000+</c:v>
                </c:pt>
                <c:pt idx="12">
                  <c:v>Москва</c:v>
                </c:pt>
                <c:pt idx="13">
                  <c:v>С.-Петербург</c:v>
                </c:pt>
              </c:strCache>
            </c:strRef>
          </c:cat>
          <c:val>
            <c:numRef>
              <c:f>Sheet1!$C$3:$C$15</c:f>
              <c:numCache>
                <c:formatCode>General</c:formatCode>
                <c:ptCount val="13"/>
                <c:pt idx="0">
                  <c:v>27.321300000000001</c:v>
                </c:pt>
                <c:pt idx="1">
                  <c:v>5.5078000000000005</c:v>
                </c:pt>
                <c:pt idx="2">
                  <c:v>2.0524999999999989</c:v>
                </c:pt>
                <c:pt idx="5">
                  <c:v>25.446199999999983</c:v>
                </c:pt>
                <c:pt idx="6">
                  <c:v>5.2276999999999996</c:v>
                </c:pt>
                <c:pt idx="7">
                  <c:v>1.8925999999999998</c:v>
                </c:pt>
                <c:pt idx="10">
                  <c:v>21.1355</c:v>
                </c:pt>
                <c:pt idx="11">
                  <c:v>4.3517999999999999</c:v>
                </c:pt>
                <c:pt idx="12">
                  <c:v>1.5793999999999995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"/>
        <c:axId val="46184704"/>
        <c:axId val="46183168"/>
      </c:barChart>
      <c:catAx>
        <c:axId val="46175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257">
            <a:noFill/>
          </a:ln>
        </c:spPr>
        <c:txPr>
          <a:bodyPr rot="-5400000" vert="horz"/>
          <a:lstStyle/>
          <a:p>
            <a:pPr>
              <a:defRPr sz="12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46177280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46177280"/>
        <c:scaling>
          <c:orientation val="minMax"/>
          <c:min val="0"/>
        </c:scaling>
        <c:delete val="0"/>
        <c:axPos val="l"/>
        <c:numFmt formatCode="0&quot;%&quot;" sourceLinked="0"/>
        <c:majorTickMark val="out"/>
        <c:minorTickMark val="none"/>
        <c:tickLblPos val="nextTo"/>
        <c:spPr>
          <a:ln w="12343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80808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46175744"/>
        <c:crosses val="autoZero"/>
        <c:crossBetween val="between"/>
        <c:majorUnit val="10"/>
        <c:minorUnit val="5"/>
      </c:valAx>
      <c:valAx>
        <c:axId val="46183168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one"/>
        <c:crossAx val="46184704"/>
        <c:crosses val="max"/>
        <c:crossBetween val="between"/>
      </c:valAx>
      <c:catAx>
        <c:axId val="46184704"/>
        <c:scaling>
          <c:orientation val="minMax"/>
        </c:scaling>
        <c:delete val="1"/>
        <c:axPos val="b"/>
        <c:majorTickMark val="out"/>
        <c:minorTickMark val="none"/>
        <c:tickLblPos val="none"/>
        <c:crossAx val="46183168"/>
        <c:crosses val="autoZero"/>
        <c:auto val="0"/>
        <c:lblAlgn val="ctr"/>
        <c:lblOffset val="100"/>
        <c:noMultiLvlLbl val="0"/>
      </c:catAx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61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07692307692403"/>
          <c:y val="2.1691973969631692E-3"/>
          <c:w val="0.49112426035504797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248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248">
                <a:noFill/>
              </a:ln>
            </c:spPr>
          </c:dPt>
          <c:dLbls>
            <c:numFmt formatCode="0&quot;%&quot;" sourceLinked="0"/>
            <c:spPr>
              <a:noFill/>
              <a:ln w="25248">
                <a:noFill/>
              </a:ln>
            </c:spPr>
            <c:txPr>
              <a:bodyPr/>
              <a:lstStyle/>
              <a:p>
                <a:pPr>
                  <a:defRPr sz="99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мужчины</c:v>
                </c:pt>
                <c:pt idx="3">
                  <c:v>женщины</c:v>
                </c:pt>
                <c:pt idx="5">
                  <c:v>12-17 лет</c:v>
                </c:pt>
                <c:pt idx="6">
                  <c:v>18-24 лет</c:v>
                </c:pt>
                <c:pt idx="7">
                  <c:v>25-34 лет</c:v>
                </c:pt>
                <c:pt idx="8">
                  <c:v>35-44 лет</c:v>
                </c:pt>
                <c:pt idx="9">
                  <c:v>45+ лет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45.4</c:v>
                </c:pt>
                <c:pt idx="2">
                  <c:v>51.9</c:v>
                </c:pt>
                <c:pt idx="3">
                  <c:v>40.200000000000003</c:v>
                </c:pt>
                <c:pt idx="5">
                  <c:v>86.8</c:v>
                </c:pt>
                <c:pt idx="6">
                  <c:v>83.9</c:v>
                </c:pt>
                <c:pt idx="7">
                  <c:v>70.8</c:v>
                </c:pt>
                <c:pt idx="8">
                  <c:v>58.5</c:v>
                </c:pt>
                <c:pt idx="9">
                  <c:v>17.5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52769152"/>
        <c:axId val="52770688"/>
      </c:barChart>
      <c:catAx>
        <c:axId val="5276915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468">
            <a:noFill/>
          </a:ln>
        </c:spPr>
        <c:txPr>
          <a:bodyPr rot="0" vert="horz"/>
          <a:lstStyle/>
          <a:p>
            <a:pPr>
              <a:defRPr sz="1093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2770688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52770688"/>
        <c:scaling>
          <c:orientation val="minMax"/>
          <c:max val="10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468">
            <a:noFill/>
          </a:ln>
        </c:spPr>
        <c:crossAx val="52769152"/>
        <c:crosses val="autoZero"/>
        <c:crossBetween val="between"/>
        <c:majorUnit val="50"/>
        <c:minorUnit val="10"/>
      </c:valAx>
      <c:spPr>
        <a:noFill/>
        <a:ln w="2524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9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07692307692403"/>
          <c:y val="2.1691973969631692E-3"/>
          <c:w val="0.49408284023669924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248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248">
                <a:noFill/>
              </a:ln>
            </c:spPr>
          </c:dPt>
          <c:dLbls>
            <c:numFmt formatCode="0&quot;%&quot;" sourceLinked="0"/>
            <c:spPr>
              <a:noFill/>
              <a:ln w="25248">
                <a:noFill/>
              </a:ln>
            </c:spPr>
            <c:txPr>
              <a:bodyPr/>
              <a:lstStyle/>
              <a:p>
                <a:pPr>
                  <a:defRPr sz="99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мужчины</c:v>
                </c:pt>
                <c:pt idx="3">
                  <c:v>женщины</c:v>
                </c:pt>
                <c:pt idx="5">
                  <c:v>12-17 лет</c:v>
                </c:pt>
                <c:pt idx="6">
                  <c:v>18-24 лет</c:v>
                </c:pt>
                <c:pt idx="7">
                  <c:v>25-34 лет</c:v>
                </c:pt>
                <c:pt idx="8">
                  <c:v>35-44 лет</c:v>
                </c:pt>
                <c:pt idx="9">
                  <c:v>45+ лет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51.9</c:v>
                </c:pt>
                <c:pt idx="2">
                  <c:v>57.2</c:v>
                </c:pt>
                <c:pt idx="3">
                  <c:v>47.4</c:v>
                </c:pt>
                <c:pt idx="5">
                  <c:v>87.3</c:v>
                </c:pt>
                <c:pt idx="6">
                  <c:v>91.3</c:v>
                </c:pt>
                <c:pt idx="7">
                  <c:v>79.900000000000006</c:v>
                </c:pt>
                <c:pt idx="8">
                  <c:v>67.900000000000006</c:v>
                </c:pt>
                <c:pt idx="9">
                  <c:v>22.4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52819840"/>
        <c:axId val="52821376"/>
      </c:barChart>
      <c:catAx>
        <c:axId val="5281984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468">
            <a:noFill/>
          </a:ln>
        </c:spPr>
        <c:txPr>
          <a:bodyPr rot="0" vert="horz"/>
          <a:lstStyle/>
          <a:p>
            <a:pPr>
              <a:defRPr sz="1093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2821376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52821376"/>
        <c:scaling>
          <c:orientation val="minMax"/>
          <c:max val="10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468">
            <a:noFill/>
          </a:ln>
        </c:spPr>
        <c:crossAx val="52819840"/>
        <c:crosses val="autoZero"/>
        <c:crossBetween val="between"/>
        <c:majorUnit val="50"/>
        <c:minorUnit val="10"/>
      </c:valAx>
      <c:spPr>
        <a:noFill/>
        <a:ln w="2524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9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667163067758749E-2"/>
          <c:y val="2.7426190560260896E-2"/>
          <c:w val="0.94598408164360004"/>
          <c:h val="0.88818565400843963"/>
        </c:manualLayout>
      </c:layout>
      <c:lineChart>
        <c:grouping val="standard"/>
        <c:varyColors val="0"/>
        <c:ser>
          <c:idx val="2"/>
          <c:order val="0"/>
          <c:tx>
            <c:strRef>
              <c:f>Sheet1!$C$1</c:f>
              <c:strCache>
                <c:ptCount val="1"/>
                <c:pt idx="0">
                  <c:v>Россия 100 000+</c:v>
                </c:pt>
              </c:strCache>
            </c:strRef>
          </c:tx>
          <c:spPr>
            <a:ln w="41791">
              <a:solidFill>
                <a:schemeClr val="tx2"/>
              </a:solidFill>
              <a:prstDash val="solid"/>
            </a:ln>
          </c:spPr>
          <c:marker>
            <c:symbol val="circle"/>
            <c:size val="6"/>
            <c:spPr>
              <a:solidFill>
                <a:schemeClr val="tx2"/>
              </a:solidFill>
              <a:ln>
                <a:solidFill>
                  <a:schemeClr val="tx2"/>
                </a:solidFill>
              </a:ln>
            </c:spPr>
          </c:marker>
          <c:dLbls>
            <c:dLbl>
              <c:idx val="19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2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7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0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3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6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9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2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5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8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1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4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7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0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3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6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9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2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5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8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1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4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txPr>
              <a:bodyPr/>
              <a:lstStyle/>
              <a:p>
                <a:pPr>
                  <a:defRPr sz="800" b="1" i="0" baseline="0">
                    <a:solidFill>
                      <a:srgbClr val="00A5C5"/>
                    </a:solidFill>
                  </a:defRPr>
                </a:pPr>
                <a:endParaRPr lang="ru-RU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Sheet1!$A$3:$A$102</c:f>
              <c:strCache>
                <c:ptCount val="85"/>
                <c:pt idx="0">
                  <c:v>Мар '07</c:v>
                </c:pt>
                <c:pt idx="1">
                  <c:v>Апр '07</c:v>
                </c:pt>
                <c:pt idx="2">
                  <c:v>Май '07</c:v>
                </c:pt>
                <c:pt idx="3">
                  <c:v>Июн '07</c:v>
                </c:pt>
                <c:pt idx="4">
                  <c:v>Июл '07</c:v>
                </c:pt>
                <c:pt idx="5">
                  <c:v>Авг '07</c:v>
                </c:pt>
                <c:pt idx="6">
                  <c:v>Сен '07</c:v>
                </c:pt>
                <c:pt idx="7">
                  <c:v>Окт '07</c:v>
                </c:pt>
                <c:pt idx="8">
                  <c:v>Ноя '07</c:v>
                </c:pt>
                <c:pt idx="9">
                  <c:v>Дек '07</c:v>
                </c:pt>
                <c:pt idx="10">
                  <c:v>Янв '08</c:v>
                </c:pt>
                <c:pt idx="11">
                  <c:v>Фев '08</c:v>
                </c:pt>
                <c:pt idx="12">
                  <c:v>Март '08</c:v>
                </c:pt>
                <c:pt idx="13">
                  <c:v>Апр '08</c:v>
                </c:pt>
                <c:pt idx="14">
                  <c:v>Май '08</c:v>
                </c:pt>
                <c:pt idx="15">
                  <c:v>Июн '08</c:v>
                </c:pt>
                <c:pt idx="16">
                  <c:v>Июл '08</c:v>
                </c:pt>
                <c:pt idx="17">
                  <c:v>Авг '08</c:v>
                </c:pt>
                <c:pt idx="18">
                  <c:v>Сен '08</c:v>
                </c:pt>
                <c:pt idx="19">
                  <c:v>Окт '08</c:v>
                </c:pt>
                <c:pt idx="20">
                  <c:v>Ноя '08</c:v>
                </c:pt>
                <c:pt idx="21">
                  <c:v>Дек '08</c:v>
                </c:pt>
                <c:pt idx="22">
                  <c:v>Янв '09</c:v>
                </c:pt>
                <c:pt idx="23">
                  <c:v>Фев '09</c:v>
                </c:pt>
                <c:pt idx="24">
                  <c:v>Мар '09</c:v>
                </c:pt>
                <c:pt idx="25">
                  <c:v>Апр '09</c:v>
                </c:pt>
                <c:pt idx="26">
                  <c:v>Май '09</c:v>
                </c:pt>
                <c:pt idx="27">
                  <c:v>Июн '09</c:v>
                </c:pt>
                <c:pt idx="28">
                  <c:v>Июл '09</c:v>
                </c:pt>
                <c:pt idx="29">
                  <c:v>Авг '09</c:v>
                </c:pt>
                <c:pt idx="30">
                  <c:v>Сен '09</c:v>
                </c:pt>
                <c:pt idx="31">
                  <c:v>Окт '09</c:v>
                </c:pt>
                <c:pt idx="32">
                  <c:v>Ноя '09</c:v>
                </c:pt>
                <c:pt idx="33">
                  <c:v>Дек '09</c:v>
                </c:pt>
                <c:pt idx="34">
                  <c:v>Янв '10</c:v>
                </c:pt>
                <c:pt idx="35">
                  <c:v>Фев '10</c:v>
                </c:pt>
                <c:pt idx="36">
                  <c:v>Мар '10</c:v>
                </c:pt>
                <c:pt idx="37">
                  <c:v>Апр '10</c:v>
                </c:pt>
                <c:pt idx="38">
                  <c:v>Май '10</c:v>
                </c:pt>
                <c:pt idx="39">
                  <c:v>Июн '10</c:v>
                </c:pt>
                <c:pt idx="40">
                  <c:v>Июл '10</c:v>
                </c:pt>
                <c:pt idx="41">
                  <c:v>Авг '10</c:v>
                </c:pt>
                <c:pt idx="42">
                  <c:v>Сен '10</c:v>
                </c:pt>
                <c:pt idx="43">
                  <c:v>Окт '10</c:v>
                </c:pt>
                <c:pt idx="44">
                  <c:v>Ноя '10</c:v>
                </c:pt>
                <c:pt idx="45">
                  <c:v>Дек '10</c:v>
                </c:pt>
                <c:pt idx="46">
                  <c:v>Янв '11</c:v>
                </c:pt>
                <c:pt idx="47">
                  <c:v>Фев '11</c:v>
                </c:pt>
                <c:pt idx="48">
                  <c:v>Мар '11</c:v>
                </c:pt>
                <c:pt idx="49">
                  <c:v>Апр '11</c:v>
                </c:pt>
                <c:pt idx="50">
                  <c:v>Май '11</c:v>
                </c:pt>
                <c:pt idx="51">
                  <c:v>Июн '11</c:v>
                </c:pt>
                <c:pt idx="52">
                  <c:v>Июл '11</c:v>
                </c:pt>
                <c:pt idx="53">
                  <c:v>Авг '11</c:v>
                </c:pt>
                <c:pt idx="54">
                  <c:v>Сен '11</c:v>
                </c:pt>
                <c:pt idx="55">
                  <c:v>Окт '11</c:v>
                </c:pt>
                <c:pt idx="56">
                  <c:v>Ноя '11</c:v>
                </c:pt>
                <c:pt idx="57">
                  <c:v>Дек '11</c:v>
                </c:pt>
                <c:pt idx="58">
                  <c:v>Янв '12</c:v>
                </c:pt>
                <c:pt idx="59">
                  <c:v>Фев '12</c:v>
                </c:pt>
                <c:pt idx="60">
                  <c:v>Мар '12</c:v>
                </c:pt>
                <c:pt idx="61">
                  <c:v>Апр '12</c:v>
                </c:pt>
                <c:pt idx="62">
                  <c:v>Май '12</c:v>
                </c:pt>
                <c:pt idx="63">
                  <c:v>Июн '12</c:v>
                </c:pt>
                <c:pt idx="64">
                  <c:v>Июл '12</c:v>
                </c:pt>
                <c:pt idx="65">
                  <c:v>Авг '12</c:v>
                </c:pt>
                <c:pt idx="66">
                  <c:v>Сен '12</c:v>
                </c:pt>
                <c:pt idx="67">
                  <c:v>Окт '12</c:v>
                </c:pt>
                <c:pt idx="68">
                  <c:v>Ноя '12</c:v>
                </c:pt>
                <c:pt idx="69">
                  <c:v>Дек '12</c:v>
                </c:pt>
                <c:pt idx="70">
                  <c:v>Янв '13</c:v>
                </c:pt>
                <c:pt idx="71">
                  <c:v>Фев '13</c:v>
                </c:pt>
                <c:pt idx="72">
                  <c:v>Мар '13</c:v>
                </c:pt>
                <c:pt idx="73">
                  <c:v>Апр '13</c:v>
                </c:pt>
                <c:pt idx="74">
                  <c:v>Май '13</c:v>
                </c:pt>
                <c:pt idx="75">
                  <c:v>Июн '13</c:v>
                </c:pt>
                <c:pt idx="76">
                  <c:v>Июл '13</c:v>
                </c:pt>
                <c:pt idx="77">
                  <c:v>Авг '13</c:v>
                </c:pt>
                <c:pt idx="78">
                  <c:v>Сен '13</c:v>
                </c:pt>
                <c:pt idx="79">
                  <c:v>Окт '13</c:v>
                </c:pt>
                <c:pt idx="80">
                  <c:v>Ноя '13</c:v>
                </c:pt>
                <c:pt idx="81">
                  <c:v>Дек '13</c:v>
                </c:pt>
                <c:pt idx="82">
                  <c:v>Янв '14</c:v>
                </c:pt>
                <c:pt idx="83">
                  <c:v>Фев '14</c:v>
                </c:pt>
                <c:pt idx="84">
                  <c:v>Мар '14</c:v>
                </c:pt>
              </c:strCache>
            </c:strRef>
          </c:cat>
          <c:val>
            <c:numRef>
              <c:f>Sheet1!$C$2:$C$102</c:f>
              <c:numCache>
                <c:formatCode>General</c:formatCode>
                <c:ptCount val="85"/>
                <c:pt idx="8">
                  <c:v>38.800000000000004</c:v>
                </c:pt>
                <c:pt idx="9">
                  <c:v>38.6</c:v>
                </c:pt>
                <c:pt idx="10">
                  <c:v>37.9</c:v>
                </c:pt>
                <c:pt idx="11">
                  <c:v>39.1</c:v>
                </c:pt>
                <c:pt idx="12">
                  <c:v>39.1</c:v>
                </c:pt>
                <c:pt idx="13">
                  <c:v>40.5</c:v>
                </c:pt>
                <c:pt idx="14">
                  <c:v>41.4</c:v>
                </c:pt>
                <c:pt idx="15">
                  <c:v>40.5</c:v>
                </c:pt>
                <c:pt idx="16">
                  <c:v>38.4</c:v>
                </c:pt>
                <c:pt idx="17">
                  <c:v>37.9</c:v>
                </c:pt>
                <c:pt idx="18">
                  <c:v>38.800000000000004</c:v>
                </c:pt>
                <c:pt idx="19">
                  <c:v>41.8</c:v>
                </c:pt>
                <c:pt idx="20">
                  <c:v>42.6</c:v>
                </c:pt>
                <c:pt idx="21">
                  <c:v>45</c:v>
                </c:pt>
                <c:pt idx="22">
                  <c:v>44.1</c:v>
                </c:pt>
                <c:pt idx="23">
                  <c:v>45.5</c:v>
                </c:pt>
                <c:pt idx="24">
                  <c:v>45.3</c:v>
                </c:pt>
                <c:pt idx="25">
                  <c:v>45.2</c:v>
                </c:pt>
                <c:pt idx="26">
                  <c:v>47.9</c:v>
                </c:pt>
                <c:pt idx="27">
                  <c:v>47.3</c:v>
                </c:pt>
                <c:pt idx="28">
                  <c:v>46.7</c:v>
                </c:pt>
                <c:pt idx="29">
                  <c:v>48.3</c:v>
                </c:pt>
                <c:pt idx="30">
                  <c:v>48.5</c:v>
                </c:pt>
                <c:pt idx="31">
                  <c:v>49.7</c:v>
                </c:pt>
                <c:pt idx="32">
                  <c:v>51.5</c:v>
                </c:pt>
                <c:pt idx="33">
                  <c:v>51.3</c:v>
                </c:pt>
                <c:pt idx="34">
                  <c:v>52.4</c:v>
                </c:pt>
                <c:pt idx="35">
                  <c:v>54.3</c:v>
                </c:pt>
                <c:pt idx="36">
                  <c:v>53.1</c:v>
                </c:pt>
                <c:pt idx="37">
                  <c:v>54.7</c:v>
                </c:pt>
                <c:pt idx="38">
                  <c:v>56.1</c:v>
                </c:pt>
                <c:pt idx="39">
                  <c:v>55.77</c:v>
                </c:pt>
                <c:pt idx="40">
                  <c:v>56</c:v>
                </c:pt>
                <c:pt idx="41">
                  <c:v>54.5</c:v>
                </c:pt>
                <c:pt idx="42">
                  <c:v>55.9</c:v>
                </c:pt>
                <c:pt idx="43">
                  <c:v>57.6</c:v>
                </c:pt>
                <c:pt idx="44">
                  <c:v>58</c:v>
                </c:pt>
                <c:pt idx="45">
                  <c:v>58.5</c:v>
                </c:pt>
                <c:pt idx="46">
                  <c:v>58.7</c:v>
                </c:pt>
                <c:pt idx="47">
                  <c:v>59.8</c:v>
                </c:pt>
                <c:pt idx="48">
                  <c:v>60.3</c:v>
                </c:pt>
                <c:pt idx="49">
                  <c:v>60</c:v>
                </c:pt>
                <c:pt idx="50">
                  <c:v>60.8</c:v>
                </c:pt>
                <c:pt idx="51">
                  <c:v>60.4</c:v>
                </c:pt>
                <c:pt idx="52">
                  <c:v>58.6</c:v>
                </c:pt>
                <c:pt idx="53">
                  <c:v>57.9</c:v>
                </c:pt>
                <c:pt idx="54">
                  <c:v>59.6</c:v>
                </c:pt>
                <c:pt idx="55">
                  <c:v>61.6</c:v>
                </c:pt>
                <c:pt idx="56">
                  <c:v>60.8</c:v>
                </c:pt>
                <c:pt idx="57">
                  <c:v>61.8</c:v>
                </c:pt>
                <c:pt idx="58">
                  <c:v>63.2</c:v>
                </c:pt>
                <c:pt idx="59">
                  <c:v>63.4</c:v>
                </c:pt>
                <c:pt idx="60">
                  <c:v>65.2</c:v>
                </c:pt>
                <c:pt idx="61">
                  <c:v>65.400000000000006</c:v>
                </c:pt>
                <c:pt idx="62">
                  <c:v>64.400000000000006</c:v>
                </c:pt>
                <c:pt idx="63">
                  <c:v>64.7</c:v>
                </c:pt>
                <c:pt idx="64">
                  <c:v>64.8</c:v>
                </c:pt>
                <c:pt idx="65">
                  <c:v>63.2</c:v>
                </c:pt>
                <c:pt idx="66">
                  <c:v>66.599999999999994</c:v>
                </c:pt>
                <c:pt idx="67">
                  <c:v>65.900000000000006</c:v>
                </c:pt>
                <c:pt idx="68">
                  <c:v>66.8</c:v>
                </c:pt>
                <c:pt idx="69">
                  <c:v>67.3</c:v>
                </c:pt>
                <c:pt idx="70">
                  <c:v>69.599999999999994</c:v>
                </c:pt>
                <c:pt idx="71">
                  <c:v>71.099999999999994</c:v>
                </c:pt>
                <c:pt idx="72">
                  <c:v>71.900000000000006</c:v>
                </c:pt>
                <c:pt idx="73">
                  <c:v>70.900000000000006</c:v>
                </c:pt>
                <c:pt idx="74">
                  <c:v>69.900000000000006</c:v>
                </c:pt>
                <c:pt idx="75">
                  <c:v>69.3</c:v>
                </c:pt>
                <c:pt idx="76">
                  <c:v>69.900000000000006</c:v>
                </c:pt>
                <c:pt idx="77">
                  <c:v>69.8</c:v>
                </c:pt>
                <c:pt idx="78">
                  <c:v>72.400000000000006</c:v>
                </c:pt>
                <c:pt idx="79">
                  <c:v>70.8</c:v>
                </c:pt>
                <c:pt idx="80">
                  <c:v>71.3</c:v>
                </c:pt>
                <c:pt idx="81">
                  <c:v>72.400000000000006</c:v>
                </c:pt>
                <c:pt idx="82">
                  <c:v>71.900000000000006</c:v>
                </c:pt>
                <c:pt idx="83">
                  <c:v>71.400000000000006</c:v>
                </c:pt>
                <c:pt idx="84">
                  <c:v>72.099999999999994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Sheet1!$E$1</c:f>
              <c:strCache>
                <c:ptCount val="1"/>
                <c:pt idx="0">
                  <c:v>Москва</c:v>
                </c:pt>
              </c:strCache>
            </c:strRef>
          </c:tx>
          <c:spPr>
            <a:ln w="41791">
              <a:solidFill>
                <a:schemeClr val="accent1"/>
              </a:solidFill>
              <a:prstDash val="solid"/>
            </a:ln>
          </c:spPr>
          <c:marker>
            <c:symbol val="circle"/>
            <c:size val="6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dLbls>
            <c:dLbl>
              <c:idx val="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4125003117895238E-2"/>
                  <c:y val="-3.099930894288439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7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3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6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9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2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5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8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1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4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7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3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6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9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2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5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8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1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4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txPr>
              <a:bodyPr/>
              <a:lstStyle/>
              <a:p>
                <a:pPr>
                  <a:defRPr sz="800" b="1" i="0">
                    <a:solidFill>
                      <a:schemeClr val="accent1"/>
                    </a:solidFill>
                  </a:defRPr>
                </a:pPr>
                <a:endParaRPr lang="ru-RU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Sheet1!$A$3:$A$102</c:f>
              <c:strCache>
                <c:ptCount val="85"/>
                <c:pt idx="0">
                  <c:v>Мар '07</c:v>
                </c:pt>
                <c:pt idx="1">
                  <c:v>Апр '07</c:v>
                </c:pt>
                <c:pt idx="2">
                  <c:v>Май '07</c:v>
                </c:pt>
                <c:pt idx="3">
                  <c:v>Июн '07</c:v>
                </c:pt>
                <c:pt idx="4">
                  <c:v>Июл '07</c:v>
                </c:pt>
                <c:pt idx="5">
                  <c:v>Авг '07</c:v>
                </c:pt>
                <c:pt idx="6">
                  <c:v>Сен '07</c:v>
                </c:pt>
                <c:pt idx="7">
                  <c:v>Окт '07</c:v>
                </c:pt>
                <c:pt idx="8">
                  <c:v>Ноя '07</c:v>
                </c:pt>
                <c:pt idx="9">
                  <c:v>Дек '07</c:v>
                </c:pt>
                <c:pt idx="10">
                  <c:v>Янв '08</c:v>
                </c:pt>
                <c:pt idx="11">
                  <c:v>Фев '08</c:v>
                </c:pt>
                <c:pt idx="12">
                  <c:v>Март '08</c:v>
                </c:pt>
                <c:pt idx="13">
                  <c:v>Апр '08</c:v>
                </c:pt>
                <c:pt idx="14">
                  <c:v>Май '08</c:v>
                </c:pt>
                <c:pt idx="15">
                  <c:v>Июн '08</c:v>
                </c:pt>
                <c:pt idx="16">
                  <c:v>Июл '08</c:v>
                </c:pt>
                <c:pt idx="17">
                  <c:v>Авг '08</c:v>
                </c:pt>
                <c:pt idx="18">
                  <c:v>Сен '08</c:v>
                </c:pt>
                <c:pt idx="19">
                  <c:v>Окт '08</c:v>
                </c:pt>
                <c:pt idx="20">
                  <c:v>Ноя '08</c:v>
                </c:pt>
                <c:pt idx="21">
                  <c:v>Дек '08</c:v>
                </c:pt>
                <c:pt idx="22">
                  <c:v>Янв '09</c:v>
                </c:pt>
                <c:pt idx="23">
                  <c:v>Фев '09</c:v>
                </c:pt>
                <c:pt idx="24">
                  <c:v>Мар '09</c:v>
                </c:pt>
                <c:pt idx="25">
                  <c:v>Апр '09</c:v>
                </c:pt>
                <c:pt idx="26">
                  <c:v>Май '09</c:v>
                </c:pt>
                <c:pt idx="27">
                  <c:v>Июн '09</c:v>
                </c:pt>
                <c:pt idx="28">
                  <c:v>Июл '09</c:v>
                </c:pt>
                <c:pt idx="29">
                  <c:v>Авг '09</c:v>
                </c:pt>
                <c:pt idx="30">
                  <c:v>Сен '09</c:v>
                </c:pt>
                <c:pt idx="31">
                  <c:v>Окт '09</c:v>
                </c:pt>
                <c:pt idx="32">
                  <c:v>Ноя '09</c:v>
                </c:pt>
                <c:pt idx="33">
                  <c:v>Дек '09</c:v>
                </c:pt>
                <c:pt idx="34">
                  <c:v>Янв '10</c:v>
                </c:pt>
                <c:pt idx="35">
                  <c:v>Фев '10</c:v>
                </c:pt>
                <c:pt idx="36">
                  <c:v>Мар '10</c:v>
                </c:pt>
                <c:pt idx="37">
                  <c:v>Апр '10</c:v>
                </c:pt>
                <c:pt idx="38">
                  <c:v>Май '10</c:v>
                </c:pt>
                <c:pt idx="39">
                  <c:v>Июн '10</c:v>
                </c:pt>
                <c:pt idx="40">
                  <c:v>Июл '10</c:v>
                </c:pt>
                <c:pt idx="41">
                  <c:v>Авг '10</c:v>
                </c:pt>
                <c:pt idx="42">
                  <c:v>Сен '10</c:v>
                </c:pt>
                <c:pt idx="43">
                  <c:v>Окт '10</c:v>
                </c:pt>
                <c:pt idx="44">
                  <c:v>Ноя '10</c:v>
                </c:pt>
                <c:pt idx="45">
                  <c:v>Дек '10</c:v>
                </c:pt>
                <c:pt idx="46">
                  <c:v>Янв '11</c:v>
                </c:pt>
                <c:pt idx="47">
                  <c:v>Фев '11</c:v>
                </c:pt>
                <c:pt idx="48">
                  <c:v>Мар '11</c:v>
                </c:pt>
                <c:pt idx="49">
                  <c:v>Апр '11</c:v>
                </c:pt>
                <c:pt idx="50">
                  <c:v>Май '11</c:v>
                </c:pt>
                <c:pt idx="51">
                  <c:v>Июн '11</c:v>
                </c:pt>
                <c:pt idx="52">
                  <c:v>Июл '11</c:v>
                </c:pt>
                <c:pt idx="53">
                  <c:v>Авг '11</c:v>
                </c:pt>
                <c:pt idx="54">
                  <c:v>Сен '11</c:v>
                </c:pt>
                <c:pt idx="55">
                  <c:v>Окт '11</c:v>
                </c:pt>
                <c:pt idx="56">
                  <c:v>Ноя '11</c:v>
                </c:pt>
                <c:pt idx="57">
                  <c:v>Дек '11</c:v>
                </c:pt>
                <c:pt idx="58">
                  <c:v>Янв '12</c:v>
                </c:pt>
                <c:pt idx="59">
                  <c:v>Фев '12</c:v>
                </c:pt>
                <c:pt idx="60">
                  <c:v>Мар '12</c:v>
                </c:pt>
                <c:pt idx="61">
                  <c:v>Апр '12</c:v>
                </c:pt>
                <c:pt idx="62">
                  <c:v>Май '12</c:v>
                </c:pt>
                <c:pt idx="63">
                  <c:v>Июн '12</c:v>
                </c:pt>
                <c:pt idx="64">
                  <c:v>Июл '12</c:v>
                </c:pt>
                <c:pt idx="65">
                  <c:v>Авг '12</c:v>
                </c:pt>
                <c:pt idx="66">
                  <c:v>Сен '12</c:v>
                </c:pt>
                <c:pt idx="67">
                  <c:v>Окт '12</c:v>
                </c:pt>
                <c:pt idx="68">
                  <c:v>Ноя '12</c:v>
                </c:pt>
                <c:pt idx="69">
                  <c:v>Дек '12</c:v>
                </c:pt>
                <c:pt idx="70">
                  <c:v>Янв '13</c:v>
                </c:pt>
                <c:pt idx="71">
                  <c:v>Фев '13</c:v>
                </c:pt>
                <c:pt idx="72">
                  <c:v>Мар '13</c:v>
                </c:pt>
                <c:pt idx="73">
                  <c:v>Апр '13</c:v>
                </c:pt>
                <c:pt idx="74">
                  <c:v>Май '13</c:v>
                </c:pt>
                <c:pt idx="75">
                  <c:v>Июн '13</c:v>
                </c:pt>
                <c:pt idx="76">
                  <c:v>Июл '13</c:v>
                </c:pt>
                <c:pt idx="77">
                  <c:v>Авг '13</c:v>
                </c:pt>
                <c:pt idx="78">
                  <c:v>Сен '13</c:v>
                </c:pt>
                <c:pt idx="79">
                  <c:v>Окт '13</c:v>
                </c:pt>
                <c:pt idx="80">
                  <c:v>Ноя '13</c:v>
                </c:pt>
                <c:pt idx="81">
                  <c:v>Дек '13</c:v>
                </c:pt>
                <c:pt idx="82">
                  <c:v>Янв '14</c:v>
                </c:pt>
                <c:pt idx="83">
                  <c:v>Фев '14</c:v>
                </c:pt>
                <c:pt idx="84">
                  <c:v>Мар '14</c:v>
                </c:pt>
              </c:strCache>
            </c:strRef>
          </c:cat>
          <c:val>
            <c:numRef>
              <c:f>Sheet1!$E$2:$E$102</c:f>
              <c:numCache>
                <c:formatCode>General</c:formatCode>
                <c:ptCount val="85"/>
                <c:pt idx="0">
                  <c:v>51</c:v>
                </c:pt>
                <c:pt idx="1">
                  <c:v>51.9</c:v>
                </c:pt>
                <c:pt idx="2">
                  <c:v>53.5</c:v>
                </c:pt>
                <c:pt idx="3">
                  <c:v>53.1</c:v>
                </c:pt>
                <c:pt idx="4">
                  <c:v>52.3</c:v>
                </c:pt>
                <c:pt idx="5">
                  <c:v>50.1</c:v>
                </c:pt>
                <c:pt idx="6">
                  <c:v>52.6</c:v>
                </c:pt>
                <c:pt idx="7">
                  <c:v>54.1</c:v>
                </c:pt>
                <c:pt idx="8">
                  <c:v>55.2</c:v>
                </c:pt>
                <c:pt idx="9">
                  <c:v>56.2</c:v>
                </c:pt>
                <c:pt idx="10">
                  <c:v>57.2</c:v>
                </c:pt>
                <c:pt idx="11">
                  <c:v>58.4</c:v>
                </c:pt>
                <c:pt idx="12">
                  <c:v>60.4</c:v>
                </c:pt>
                <c:pt idx="13">
                  <c:v>60.1</c:v>
                </c:pt>
                <c:pt idx="14">
                  <c:v>60.2</c:v>
                </c:pt>
                <c:pt idx="15">
                  <c:v>59.4</c:v>
                </c:pt>
                <c:pt idx="16">
                  <c:v>57.2</c:v>
                </c:pt>
                <c:pt idx="17">
                  <c:v>57.7</c:v>
                </c:pt>
                <c:pt idx="18">
                  <c:v>59.8</c:v>
                </c:pt>
                <c:pt idx="19">
                  <c:v>60.7</c:v>
                </c:pt>
                <c:pt idx="20">
                  <c:v>61.7</c:v>
                </c:pt>
                <c:pt idx="21">
                  <c:v>61.6</c:v>
                </c:pt>
                <c:pt idx="22">
                  <c:v>60.3</c:v>
                </c:pt>
                <c:pt idx="23">
                  <c:v>61.3</c:v>
                </c:pt>
                <c:pt idx="24">
                  <c:v>61.3</c:v>
                </c:pt>
                <c:pt idx="25">
                  <c:v>62</c:v>
                </c:pt>
                <c:pt idx="26">
                  <c:v>60.9</c:v>
                </c:pt>
                <c:pt idx="27">
                  <c:v>60</c:v>
                </c:pt>
                <c:pt idx="28">
                  <c:v>59.7</c:v>
                </c:pt>
                <c:pt idx="29">
                  <c:v>60.2</c:v>
                </c:pt>
                <c:pt idx="30">
                  <c:v>60.9</c:v>
                </c:pt>
                <c:pt idx="31">
                  <c:v>62.6</c:v>
                </c:pt>
                <c:pt idx="32">
                  <c:v>64.099999999999994</c:v>
                </c:pt>
                <c:pt idx="33">
                  <c:v>64</c:v>
                </c:pt>
                <c:pt idx="34">
                  <c:v>64.3</c:v>
                </c:pt>
                <c:pt idx="35">
                  <c:v>64.900000000000006</c:v>
                </c:pt>
                <c:pt idx="36">
                  <c:v>64.7</c:v>
                </c:pt>
                <c:pt idx="37">
                  <c:v>66</c:v>
                </c:pt>
                <c:pt idx="38">
                  <c:v>66.5</c:v>
                </c:pt>
                <c:pt idx="39">
                  <c:v>65.03</c:v>
                </c:pt>
                <c:pt idx="40">
                  <c:v>65.599999999999994</c:v>
                </c:pt>
                <c:pt idx="41">
                  <c:v>61.9</c:v>
                </c:pt>
                <c:pt idx="42">
                  <c:v>65.900000000000006</c:v>
                </c:pt>
                <c:pt idx="43">
                  <c:v>64.900000000000006</c:v>
                </c:pt>
                <c:pt idx="44">
                  <c:v>66.8</c:v>
                </c:pt>
                <c:pt idx="45">
                  <c:v>66.8</c:v>
                </c:pt>
                <c:pt idx="46">
                  <c:v>67.400000000000006</c:v>
                </c:pt>
                <c:pt idx="47">
                  <c:v>67.900000000000006</c:v>
                </c:pt>
                <c:pt idx="48">
                  <c:v>68.099999999999994</c:v>
                </c:pt>
                <c:pt idx="49">
                  <c:v>67.8</c:v>
                </c:pt>
                <c:pt idx="50">
                  <c:v>69.3</c:v>
                </c:pt>
                <c:pt idx="51">
                  <c:v>67.5</c:v>
                </c:pt>
                <c:pt idx="52">
                  <c:v>67.3</c:v>
                </c:pt>
                <c:pt idx="53">
                  <c:v>66</c:v>
                </c:pt>
                <c:pt idx="54">
                  <c:v>66.2</c:v>
                </c:pt>
                <c:pt idx="55">
                  <c:v>68.5</c:v>
                </c:pt>
                <c:pt idx="56">
                  <c:v>68.5</c:v>
                </c:pt>
                <c:pt idx="57">
                  <c:v>68.900000000000006</c:v>
                </c:pt>
                <c:pt idx="58">
                  <c:v>69.099999999999994</c:v>
                </c:pt>
                <c:pt idx="59">
                  <c:v>68.599999999999994</c:v>
                </c:pt>
                <c:pt idx="60">
                  <c:v>71.099999999999994</c:v>
                </c:pt>
                <c:pt idx="61">
                  <c:v>69.900000000000006</c:v>
                </c:pt>
                <c:pt idx="62">
                  <c:v>69.099999999999994</c:v>
                </c:pt>
                <c:pt idx="63">
                  <c:v>70.7</c:v>
                </c:pt>
                <c:pt idx="64">
                  <c:v>71.599999999999994</c:v>
                </c:pt>
                <c:pt idx="65">
                  <c:v>69.2</c:v>
                </c:pt>
                <c:pt idx="66">
                  <c:v>70.599999999999994</c:v>
                </c:pt>
                <c:pt idx="67">
                  <c:v>72</c:v>
                </c:pt>
                <c:pt idx="68">
                  <c:v>71</c:v>
                </c:pt>
                <c:pt idx="69">
                  <c:v>71.7</c:v>
                </c:pt>
                <c:pt idx="70">
                  <c:v>76.8</c:v>
                </c:pt>
                <c:pt idx="71">
                  <c:v>77.8</c:v>
                </c:pt>
                <c:pt idx="72">
                  <c:v>77.2</c:v>
                </c:pt>
                <c:pt idx="73">
                  <c:v>76.5</c:v>
                </c:pt>
                <c:pt idx="74">
                  <c:v>75.8</c:v>
                </c:pt>
                <c:pt idx="75">
                  <c:v>74.7</c:v>
                </c:pt>
                <c:pt idx="76">
                  <c:v>74.8</c:v>
                </c:pt>
                <c:pt idx="77">
                  <c:v>75.900000000000006</c:v>
                </c:pt>
                <c:pt idx="78">
                  <c:v>77</c:v>
                </c:pt>
                <c:pt idx="79">
                  <c:v>76.5</c:v>
                </c:pt>
                <c:pt idx="80">
                  <c:v>75.900000000000006</c:v>
                </c:pt>
                <c:pt idx="81">
                  <c:v>76.7</c:v>
                </c:pt>
                <c:pt idx="82">
                  <c:v>75.8</c:v>
                </c:pt>
                <c:pt idx="83">
                  <c:v>76.3</c:v>
                </c:pt>
                <c:pt idx="84">
                  <c:v>76.8</c:v>
                </c:pt>
              </c:numCache>
            </c:numRef>
          </c:val>
          <c:smooth val="0"/>
        </c:ser>
        <c:ser>
          <c:idx val="4"/>
          <c:order val="2"/>
          <c:tx>
            <c:strRef>
              <c:f>Sheet1!$G$1</c:f>
              <c:strCache>
                <c:ptCount val="1"/>
                <c:pt idx="0">
                  <c:v>C.-Петербург</c:v>
                </c:pt>
              </c:strCache>
            </c:strRef>
          </c:tx>
          <c:spPr>
            <a:ln w="41791">
              <a:solidFill>
                <a:srgbClr val="808080"/>
              </a:solidFill>
              <a:prstDash val="solid"/>
            </a:ln>
          </c:spPr>
          <c:marker>
            <c:symbol val="circle"/>
            <c:size val="6"/>
            <c:spPr>
              <a:solidFill>
                <a:srgbClr val="808080"/>
              </a:solidFill>
              <a:ln>
                <a:solidFill>
                  <a:srgbClr val="808080"/>
                </a:solidFill>
                <a:prstDash val="solid"/>
              </a:ln>
            </c:spPr>
          </c:marker>
          <c:dLbls>
            <c:dLbl>
              <c:idx val="33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6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9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2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5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8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1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5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8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1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4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8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1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5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8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1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4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txPr>
              <a:bodyPr/>
              <a:lstStyle/>
              <a:p>
                <a:pPr>
                  <a:defRPr sz="800" b="1" i="0" baseline="0">
                    <a:solidFill>
                      <a:srgbClr val="808080"/>
                    </a:solidFill>
                  </a:defRPr>
                </a:pPr>
                <a:endParaRPr lang="ru-RU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Sheet1!$A$3:$A$102</c:f>
              <c:strCache>
                <c:ptCount val="85"/>
                <c:pt idx="0">
                  <c:v>Мар '07</c:v>
                </c:pt>
                <c:pt idx="1">
                  <c:v>Апр '07</c:v>
                </c:pt>
                <c:pt idx="2">
                  <c:v>Май '07</c:v>
                </c:pt>
                <c:pt idx="3">
                  <c:v>Июн '07</c:v>
                </c:pt>
                <c:pt idx="4">
                  <c:v>Июл '07</c:v>
                </c:pt>
                <c:pt idx="5">
                  <c:v>Авг '07</c:v>
                </c:pt>
                <c:pt idx="6">
                  <c:v>Сен '07</c:v>
                </c:pt>
                <c:pt idx="7">
                  <c:v>Окт '07</c:v>
                </c:pt>
                <c:pt idx="8">
                  <c:v>Ноя '07</c:v>
                </c:pt>
                <c:pt idx="9">
                  <c:v>Дек '07</c:v>
                </c:pt>
                <c:pt idx="10">
                  <c:v>Янв '08</c:v>
                </c:pt>
                <c:pt idx="11">
                  <c:v>Фев '08</c:v>
                </c:pt>
                <c:pt idx="12">
                  <c:v>Март '08</c:v>
                </c:pt>
                <c:pt idx="13">
                  <c:v>Апр '08</c:v>
                </c:pt>
                <c:pt idx="14">
                  <c:v>Май '08</c:v>
                </c:pt>
                <c:pt idx="15">
                  <c:v>Июн '08</c:v>
                </c:pt>
                <c:pt idx="16">
                  <c:v>Июл '08</c:v>
                </c:pt>
                <c:pt idx="17">
                  <c:v>Авг '08</c:v>
                </c:pt>
                <c:pt idx="18">
                  <c:v>Сен '08</c:v>
                </c:pt>
                <c:pt idx="19">
                  <c:v>Окт '08</c:v>
                </c:pt>
                <c:pt idx="20">
                  <c:v>Ноя '08</c:v>
                </c:pt>
                <c:pt idx="21">
                  <c:v>Дек '08</c:v>
                </c:pt>
                <c:pt idx="22">
                  <c:v>Янв '09</c:v>
                </c:pt>
                <c:pt idx="23">
                  <c:v>Фев '09</c:v>
                </c:pt>
                <c:pt idx="24">
                  <c:v>Мар '09</c:v>
                </c:pt>
                <c:pt idx="25">
                  <c:v>Апр '09</c:v>
                </c:pt>
                <c:pt idx="26">
                  <c:v>Май '09</c:v>
                </c:pt>
                <c:pt idx="27">
                  <c:v>Июн '09</c:v>
                </c:pt>
                <c:pt idx="28">
                  <c:v>Июл '09</c:v>
                </c:pt>
                <c:pt idx="29">
                  <c:v>Авг '09</c:v>
                </c:pt>
                <c:pt idx="30">
                  <c:v>Сен '09</c:v>
                </c:pt>
                <c:pt idx="31">
                  <c:v>Окт '09</c:v>
                </c:pt>
                <c:pt idx="32">
                  <c:v>Ноя '09</c:v>
                </c:pt>
                <c:pt idx="33">
                  <c:v>Дек '09</c:v>
                </c:pt>
                <c:pt idx="34">
                  <c:v>Янв '10</c:v>
                </c:pt>
                <c:pt idx="35">
                  <c:v>Фев '10</c:v>
                </c:pt>
                <c:pt idx="36">
                  <c:v>Мар '10</c:v>
                </c:pt>
                <c:pt idx="37">
                  <c:v>Апр '10</c:v>
                </c:pt>
                <c:pt idx="38">
                  <c:v>Май '10</c:v>
                </c:pt>
                <c:pt idx="39">
                  <c:v>Июн '10</c:v>
                </c:pt>
                <c:pt idx="40">
                  <c:v>Июл '10</c:v>
                </c:pt>
                <c:pt idx="41">
                  <c:v>Авг '10</c:v>
                </c:pt>
                <c:pt idx="42">
                  <c:v>Сен '10</c:v>
                </c:pt>
                <c:pt idx="43">
                  <c:v>Окт '10</c:v>
                </c:pt>
                <c:pt idx="44">
                  <c:v>Ноя '10</c:v>
                </c:pt>
                <c:pt idx="45">
                  <c:v>Дек '10</c:v>
                </c:pt>
                <c:pt idx="46">
                  <c:v>Янв '11</c:v>
                </c:pt>
                <c:pt idx="47">
                  <c:v>Фев '11</c:v>
                </c:pt>
                <c:pt idx="48">
                  <c:v>Мар '11</c:v>
                </c:pt>
                <c:pt idx="49">
                  <c:v>Апр '11</c:v>
                </c:pt>
                <c:pt idx="50">
                  <c:v>Май '11</c:v>
                </c:pt>
                <c:pt idx="51">
                  <c:v>Июн '11</c:v>
                </c:pt>
                <c:pt idx="52">
                  <c:v>Июл '11</c:v>
                </c:pt>
                <c:pt idx="53">
                  <c:v>Авг '11</c:v>
                </c:pt>
                <c:pt idx="54">
                  <c:v>Сен '11</c:v>
                </c:pt>
                <c:pt idx="55">
                  <c:v>Окт '11</c:v>
                </c:pt>
                <c:pt idx="56">
                  <c:v>Ноя '11</c:v>
                </c:pt>
                <c:pt idx="57">
                  <c:v>Дек '11</c:v>
                </c:pt>
                <c:pt idx="58">
                  <c:v>Янв '12</c:v>
                </c:pt>
                <c:pt idx="59">
                  <c:v>Фев '12</c:v>
                </c:pt>
                <c:pt idx="60">
                  <c:v>Мар '12</c:v>
                </c:pt>
                <c:pt idx="61">
                  <c:v>Апр '12</c:v>
                </c:pt>
                <c:pt idx="62">
                  <c:v>Май '12</c:v>
                </c:pt>
                <c:pt idx="63">
                  <c:v>Июн '12</c:v>
                </c:pt>
                <c:pt idx="64">
                  <c:v>Июл '12</c:v>
                </c:pt>
                <c:pt idx="65">
                  <c:v>Авг '12</c:v>
                </c:pt>
                <c:pt idx="66">
                  <c:v>Сен '12</c:v>
                </c:pt>
                <c:pt idx="67">
                  <c:v>Окт '12</c:v>
                </c:pt>
                <c:pt idx="68">
                  <c:v>Ноя '12</c:v>
                </c:pt>
                <c:pt idx="69">
                  <c:v>Дек '12</c:v>
                </c:pt>
                <c:pt idx="70">
                  <c:v>Янв '13</c:v>
                </c:pt>
                <c:pt idx="71">
                  <c:v>Фев '13</c:v>
                </c:pt>
                <c:pt idx="72">
                  <c:v>Мар '13</c:v>
                </c:pt>
                <c:pt idx="73">
                  <c:v>Апр '13</c:v>
                </c:pt>
                <c:pt idx="74">
                  <c:v>Май '13</c:v>
                </c:pt>
                <c:pt idx="75">
                  <c:v>Июн '13</c:v>
                </c:pt>
                <c:pt idx="76">
                  <c:v>Июл '13</c:v>
                </c:pt>
                <c:pt idx="77">
                  <c:v>Авг '13</c:v>
                </c:pt>
                <c:pt idx="78">
                  <c:v>Сен '13</c:v>
                </c:pt>
                <c:pt idx="79">
                  <c:v>Окт '13</c:v>
                </c:pt>
                <c:pt idx="80">
                  <c:v>Ноя '13</c:v>
                </c:pt>
                <c:pt idx="81">
                  <c:v>Дек '13</c:v>
                </c:pt>
                <c:pt idx="82">
                  <c:v>Янв '14</c:v>
                </c:pt>
                <c:pt idx="83">
                  <c:v>Фев '14</c:v>
                </c:pt>
                <c:pt idx="84">
                  <c:v>Мар '14</c:v>
                </c:pt>
              </c:strCache>
            </c:strRef>
          </c:cat>
          <c:val>
            <c:numRef>
              <c:f>Sheet1!$G$2:$G$102</c:f>
              <c:numCache>
                <c:formatCode>General</c:formatCode>
                <c:ptCount val="85"/>
                <c:pt idx="20">
                  <c:v>50</c:v>
                </c:pt>
                <c:pt idx="21">
                  <c:v>52</c:v>
                </c:pt>
                <c:pt idx="22">
                  <c:v>53.1</c:v>
                </c:pt>
                <c:pt idx="23">
                  <c:v>52.8</c:v>
                </c:pt>
                <c:pt idx="24">
                  <c:v>55.4</c:v>
                </c:pt>
                <c:pt idx="25">
                  <c:v>56.2</c:v>
                </c:pt>
                <c:pt idx="26">
                  <c:v>56.3</c:v>
                </c:pt>
                <c:pt idx="27">
                  <c:v>55.8</c:v>
                </c:pt>
                <c:pt idx="28">
                  <c:v>53.6</c:v>
                </c:pt>
                <c:pt idx="29">
                  <c:v>54.2</c:v>
                </c:pt>
                <c:pt idx="30">
                  <c:v>56.1</c:v>
                </c:pt>
                <c:pt idx="31">
                  <c:v>59</c:v>
                </c:pt>
                <c:pt idx="32">
                  <c:v>57.9</c:v>
                </c:pt>
                <c:pt idx="33">
                  <c:v>60.6</c:v>
                </c:pt>
                <c:pt idx="34">
                  <c:v>57.5</c:v>
                </c:pt>
                <c:pt idx="35">
                  <c:v>60.4</c:v>
                </c:pt>
                <c:pt idx="36">
                  <c:v>60.7</c:v>
                </c:pt>
                <c:pt idx="37">
                  <c:v>61.2</c:v>
                </c:pt>
                <c:pt idx="38">
                  <c:v>62.7</c:v>
                </c:pt>
                <c:pt idx="39">
                  <c:v>61.1</c:v>
                </c:pt>
                <c:pt idx="40">
                  <c:v>62.2</c:v>
                </c:pt>
                <c:pt idx="41">
                  <c:v>59</c:v>
                </c:pt>
                <c:pt idx="42">
                  <c:v>62.4</c:v>
                </c:pt>
                <c:pt idx="43">
                  <c:v>62.9</c:v>
                </c:pt>
                <c:pt idx="44">
                  <c:v>62.8</c:v>
                </c:pt>
                <c:pt idx="45">
                  <c:v>65.3</c:v>
                </c:pt>
                <c:pt idx="46">
                  <c:v>61.7</c:v>
                </c:pt>
                <c:pt idx="47">
                  <c:v>66.2</c:v>
                </c:pt>
                <c:pt idx="48">
                  <c:v>65.599999999999994</c:v>
                </c:pt>
                <c:pt idx="49">
                  <c:v>63.2</c:v>
                </c:pt>
                <c:pt idx="50">
                  <c:v>64.7</c:v>
                </c:pt>
                <c:pt idx="51">
                  <c:v>64.5</c:v>
                </c:pt>
                <c:pt idx="52">
                  <c:v>63.9</c:v>
                </c:pt>
                <c:pt idx="53">
                  <c:v>64.5</c:v>
                </c:pt>
                <c:pt idx="54">
                  <c:v>64.400000000000006</c:v>
                </c:pt>
                <c:pt idx="55">
                  <c:v>65.2</c:v>
                </c:pt>
                <c:pt idx="56">
                  <c:v>64.3</c:v>
                </c:pt>
                <c:pt idx="57">
                  <c:v>65.400000000000006</c:v>
                </c:pt>
                <c:pt idx="58">
                  <c:v>66.400000000000006</c:v>
                </c:pt>
                <c:pt idx="59">
                  <c:v>68</c:v>
                </c:pt>
                <c:pt idx="60">
                  <c:v>66.8</c:v>
                </c:pt>
                <c:pt idx="61">
                  <c:v>67</c:v>
                </c:pt>
                <c:pt idx="62">
                  <c:v>67.400000000000006</c:v>
                </c:pt>
                <c:pt idx="63">
                  <c:v>68.2</c:v>
                </c:pt>
                <c:pt idx="64">
                  <c:v>67.8</c:v>
                </c:pt>
                <c:pt idx="65">
                  <c:v>66.599999999999994</c:v>
                </c:pt>
                <c:pt idx="66">
                  <c:v>69.900000000000006</c:v>
                </c:pt>
                <c:pt idx="67">
                  <c:v>70.5</c:v>
                </c:pt>
                <c:pt idx="68">
                  <c:v>67.900000000000006</c:v>
                </c:pt>
                <c:pt idx="69">
                  <c:v>69.099999999999994</c:v>
                </c:pt>
                <c:pt idx="70">
                  <c:v>73</c:v>
                </c:pt>
                <c:pt idx="71">
                  <c:v>73.5</c:v>
                </c:pt>
                <c:pt idx="72">
                  <c:v>73.2</c:v>
                </c:pt>
                <c:pt idx="73">
                  <c:v>73.7</c:v>
                </c:pt>
                <c:pt idx="74">
                  <c:v>70</c:v>
                </c:pt>
                <c:pt idx="75">
                  <c:v>71.900000000000006</c:v>
                </c:pt>
                <c:pt idx="76">
                  <c:v>69.599999999999994</c:v>
                </c:pt>
                <c:pt idx="77">
                  <c:v>72.2</c:v>
                </c:pt>
                <c:pt idx="78">
                  <c:v>70.599999999999994</c:v>
                </c:pt>
                <c:pt idx="79">
                  <c:v>73.900000000000006</c:v>
                </c:pt>
                <c:pt idx="80">
                  <c:v>72.5</c:v>
                </c:pt>
                <c:pt idx="81">
                  <c:v>74.3</c:v>
                </c:pt>
                <c:pt idx="82">
                  <c:v>74.3</c:v>
                </c:pt>
                <c:pt idx="83">
                  <c:v>73.3</c:v>
                </c:pt>
                <c:pt idx="84">
                  <c:v>75.3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810240"/>
        <c:axId val="4811776"/>
      </c:lineChart>
      <c:catAx>
        <c:axId val="4810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3930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878" b="0" i="0" u="none" strike="noStrike" baseline="0">
                <a:solidFill>
                  <a:srgbClr val="00008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4811776"/>
        <c:crosses val="autoZero"/>
        <c:auto val="0"/>
        <c:lblAlgn val="ctr"/>
        <c:lblOffset val="100"/>
        <c:tickLblSkip val="6"/>
        <c:tickMarkSkip val="1"/>
        <c:noMultiLvlLbl val="0"/>
      </c:catAx>
      <c:valAx>
        <c:axId val="4811776"/>
        <c:scaling>
          <c:orientation val="minMax"/>
          <c:max val="80"/>
          <c:min val="3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3930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80808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4810240"/>
        <c:crosses val="autoZero"/>
        <c:crossBetween val="between"/>
        <c:majorUnit val="5"/>
        <c:minorUnit val="0.5"/>
      </c:valAx>
    </c:plotArea>
    <c:legend>
      <c:legendPos val="r"/>
      <c:layout>
        <c:manualLayout>
          <c:xMode val="edge"/>
          <c:yMode val="edge"/>
          <c:x val="7.2303921568629123E-2"/>
          <c:y val="2.3206751054852308E-2"/>
          <c:w val="0.24877450980392171"/>
          <c:h val="0.19620253164556964"/>
        </c:manualLayout>
      </c:layout>
      <c:overlay val="0"/>
      <c:spPr>
        <a:solidFill>
          <a:schemeClr val="bg1"/>
        </a:solidFill>
        <a:ln w="13930">
          <a:solidFill>
            <a:srgbClr val="C0C0C0"/>
          </a:solidFill>
          <a:prstDash val="solid"/>
        </a:ln>
      </c:spPr>
      <c:txPr>
        <a:bodyPr/>
        <a:lstStyle/>
        <a:p>
          <a:pPr>
            <a:defRPr sz="1200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97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68249258160912"/>
          <c:y val="2.1786492374727671E-3"/>
          <c:w val="0.51335311572697528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179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179">
                <a:noFill/>
              </a:ln>
            </c:spPr>
          </c:dPt>
          <c:dLbls>
            <c:numFmt formatCode="0&quot;%&quot;" sourceLinked="0"/>
            <c:spPr>
              <a:noFill/>
              <a:ln w="25179">
                <a:noFill/>
              </a:ln>
            </c:spPr>
            <c:txPr>
              <a:bodyPr/>
              <a:lstStyle/>
              <a:p>
                <a:pPr>
                  <a:defRPr sz="99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мужчины</c:v>
                </c:pt>
                <c:pt idx="3">
                  <c:v>женщины</c:v>
                </c:pt>
                <c:pt idx="5">
                  <c:v>12-17 лет</c:v>
                </c:pt>
                <c:pt idx="6">
                  <c:v>18-24 лет</c:v>
                </c:pt>
                <c:pt idx="7">
                  <c:v>25-34 лет</c:v>
                </c:pt>
                <c:pt idx="8">
                  <c:v>35-44 лет</c:v>
                </c:pt>
                <c:pt idx="9">
                  <c:v>45+ лет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43.5</c:v>
                </c:pt>
                <c:pt idx="2">
                  <c:v>48.3</c:v>
                </c:pt>
                <c:pt idx="3">
                  <c:v>39.5</c:v>
                </c:pt>
                <c:pt idx="5">
                  <c:v>83</c:v>
                </c:pt>
                <c:pt idx="6">
                  <c:v>83.5</c:v>
                </c:pt>
                <c:pt idx="7">
                  <c:v>69.599999999999994</c:v>
                </c:pt>
                <c:pt idx="8">
                  <c:v>52.6</c:v>
                </c:pt>
                <c:pt idx="9">
                  <c:v>12.7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52710784"/>
        <c:axId val="52712576"/>
      </c:barChart>
      <c:catAx>
        <c:axId val="52710784"/>
        <c:scaling>
          <c:orientation val="maxMin"/>
        </c:scaling>
        <c:delete val="0"/>
        <c:axPos val="l"/>
        <c:numFmt formatCode="@" sourceLinked="0"/>
        <c:majorTickMark val="none"/>
        <c:minorTickMark val="none"/>
        <c:tickLblPos val="nextTo"/>
        <c:spPr>
          <a:ln w="9442">
            <a:noFill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2712576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52712576"/>
        <c:scaling>
          <c:orientation val="minMax"/>
          <c:max val="10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442">
            <a:noFill/>
          </a:ln>
        </c:spPr>
        <c:crossAx val="52710784"/>
        <c:crosses val="autoZero"/>
        <c:crossBetween val="between"/>
        <c:majorUnit val="50"/>
        <c:minorUnit val="10"/>
      </c:valAx>
      <c:spPr>
        <a:noFill/>
        <a:ln w="25179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9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552099533437428E-3"/>
          <c:y val="0.20280151181117193"/>
          <c:w val="0.99772484832839115"/>
          <c:h val="0.67062294922453813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Смартфон/коммуникатор</c:v>
                </c:pt>
              </c:strCache>
            </c:strRef>
          </c:tx>
          <c:spPr>
            <a:solidFill>
              <a:schemeClr val="accent1"/>
            </a:solidFill>
            <a:ln w="19904">
              <a:noFill/>
            </a:ln>
          </c:spPr>
          <c:invertIfNegative val="0"/>
          <c:dLbls>
            <c:numFmt formatCode="0&quot;%&quot;" sourceLinked="0"/>
            <c:spPr>
              <a:noFill/>
              <a:ln w="19904">
                <a:noFill/>
              </a:ln>
            </c:spPr>
            <c:txPr>
              <a:bodyPr/>
              <a:lstStyle/>
              <a:p>
                <a:pPr>
                  <a:defRPr sz="125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Россия 100 000+</c:v>
                </c:pt>
                <c:pt idx="1">
                  <c:v>Москва</c:v>
                </c:pt>
                <c:pt idx="2">
                  <c:v>С.-Петербург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72.099999999999994</c:v>
                </c:pt>
                <c:pt idx="1">
                  <c:v>71.900000000000006</c:v>
                </c:pt>
                <c:pt idx="2">
                  <c:v>75.7</c:v>
                </c:pt>
              </c:numCache>
            </c:numRef>
          </c:val>
        </c:ser>
        <c:ser>
          <c:idx val="6"/>
          <c:order val="1"/>
          <c:tx>
            <c:strRef>
              <c:f>Sheet1!$C$1</c:f>
              <c:strCache>
                <c:ptCount val="1"/>
                <c:pt idx="0">
                  <c:v>Интернет-планшет</c:v>
                </c:pt>
              </c:strCache>
            </c:strRef>
          </c:tx>
          <c:spPr>
            <a:solidFill>
              <a:srgbClr val="00A5C5"/>
            </a:solidFill>
            <a:ln w="19904">
              <a:noFill/>
            </a:ln>
          </c:spPr>
          <c:invertIfNegative val="0"/>
          <c:dLbls>
            <c:numFmt formatCode="0&quot;%&quot;" sourceLinked="0"/>
            <c:spPr>
              <a:noFill/>
              <a:ln w="19904">
                <a:noFill/>
              </a:ln>
            </c:spPr>
            <c:txPr>
              <a:bodyPr/>
              <a:lstStyle/>
              <a:p>
                <a:pPr>
                  <a:defRPr sz="125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Россия 100 000+</c:v>
                </c:pt>
                <c:pt idx="1">
                  <c:v>Москва</c:v>
                </c:pt>
                <c:pt idx="2">
                  <c:v>С.-Петербург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52.5</c:v>
                </c:pt>
                <c:pt idx="1">
                  <c:v>58.4</c:v>
                </c:pt>
                <c:pt idx="2">
                  <c:v>55.5</c:v>
                </c:pt>
              </c:numCache>
            </c:numRef>
          </c:val>
        </c:ser>
        <c:ser>
          <c:idx val="10"/>
          <c:order val="2"/>
          <c:tx>
            <c:strRef>
              <c:f>Sheet1!$D$1</c:f>
              <c:strCache>
                <c:ptCount val="1"/>
                <c:pt idx="0">
                  <c:v>Обычный мобильный телефон</c:v>
                </c:pt>
              </c:strCache>
            </c:strRef>
          </c:tx>
          <c:spPr>
            <a:solidFill>
              <a:srgbClr val="969696"/>
            </a:solidFill>
            <a:ln w="19904">
              <a:noFill/>
            </a:ln>
          </c:spPr>
          <c:invertIfNegative val="0"/>
          <c:dLbls>
            <c:numFmt formatCode="0&quot;%&quot;" sourceLinked="0"/>
            <c:spPr>
              <a:noFill/>
              <a:ln w="19904">
                <a:noFill/>
              </a:ln>
            </c:spPr>
            <c:txPr>
              <a:bodyPr/>
              <a:lstStyle/>
              <a:p>
                <a:pPr>
                  <a:defRPr sz="125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Россия 100 000+</c:v>
                </c:pt>
                <c:pt idx="1">
                  <c:v>Москва</c:v>
                </c:pt>
                <c:pt idx="2">
                  <c:v>С.-Петербург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28</c:v>
                </c:pt>
                <c:pt idx="1">
                  <c:v>24.7</c:v>
                </c:pt>
                <c:pt idx="2">
                  <c:v>26.3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0"/>
        <c:axId val="52590464"/>
        <c:axId val="52592000"/>
      </c:barChart>
      <c:catAx>
        <c:axId val="52590464"/>
        <c:scaling>
          <c:orientation val="minMax"/>
        </c:scaling>
        <c:delete val="0"/>
        <c:axPos val="b"/>
        <c:majorTickMark val="out"/>
        <c:minorTickMark val="none"/>
        <c:tickLblPos val="none"/>
        <c:crossAx val="52592000"/>
        <c:crosses val="autoZero"/>
        <c:auto val="1"/>
        <c:lblAlgn val="ctr"/>
        <c:lblOffset val="100"/>
        <c:noMultiLvlLbl val="0"/>
      </c:catAx>
      <c:valAx>
        <c:axId val="52592000"/>
        <c:scaling>
          <c:orientation val="minMax"/>
          <c:min val="0"/>
        </c:scaling>
        <c:delete val="1"/>
        <c:axPos val="l"/>
        <c:numFmt formatCode="General" sourceLinked="1"/>
        <c:majorTickMark val="out"/>
        <c:minorTickMark val="none"/>
        <c:tickLblPos val="none"/>
        <c:crossAx val="52590464"/>
        <c:crosses val="autoZero"/>
        <c:crossBetween val="between"/>
        <c:majorUnit val="5"/>
        <c:minorUnit val="5"/>
      </c:valAx>
    </c:plotArea>
    <c:legend>
      <c:legendPos val="b"/>
      <c:layout>
        <c:manualLayout>
          <c:xMode val="edge"/>
          <c:yMode val="edge"/>
          <c:x val="0.62532491645005861"/>
          <c:y val="2.4346206797890117E-3"/>
          <c:w val="0.37122162737455994"/>
          <c:h val="0.19237848168363003"/>
        </c:manualLayout>
      </c:layout>
      <c:overlay val="0"/>
      <c:spPr>
        <a:solidFill>
          <a:schemeClr val="accent3"/>
        </a:solidFill>
        <a:ln w="9952">
          <a:solidFill>
            <a:srgbClr val="C0C0C0"/>
          </a:solidFill>
          <a:prstDash val="solid"/>
        </a:ln>
      </c:spPr>
      <c:txPr>
        <a:bodyPr/>
        <a:lstStyle/>
        <a:p>
          <a:pPr>
            <a:defRPr sz="1600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5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593886462882099E-2"/>
          <c:y val="4.8672566371681415E-2"/>
          <c:w val="0.89519650655021854"/>
          <c:h val="0.84734513274336365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'000</c:v>
                </c:pt>
              </c:strCache>
            </c:strRef>
          </c:tx>
          <c:spPr>
            <a:gradFill rotWithShape="0">
              <a:gsLst>
                <a:gs pos="0">
                  <a:srgbClr val="0080C0"/>
                </a:gs>
                <a:gs pos="50000">
                  <a:srgbClr val="0080C0">
                    <a:gamma/>
                    <a:tint val="61961"/>
                    <a:invGamma/>
                  </a:srgbClr>
                </a:gs>
                <a:gs pos="100000">
                  <a:srgbClr val="0080C0"/>
                </a:gs>
              </a:gsLst>
              <a:lin ang="0" scaled="1"/>
            </a:gradFill>
            <a:ln w="24685">
              <a:noFill/>
            </a:ln>
          </c:spPr>
          <c:invertIfNegative val="0"/>
          <c:dLbls>
            <c:dLbl>
              <c:idx val="3"/>
              <c:layout>
                <c:manualLayout>
                  <c:x val="-2.9985007496253265E-3"/>
                  <c:y val="-1.52091254752857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4830143123948778E-3"/>
                  <c:y val="-9.407189069905404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0198460065775782E-2"/>
                  <c:y val="-9.411500318071176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0"/>
                  <c:y val="-1.82509505703422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3.1104277314975459E-3"/>
                  <c:y val="-1.264493697263587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2.2662749703441606E-2"/>
                  <c:y val="-1.180160892856595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\ 0.0&quot; млн.ч.&quot;" sourceLinked="0"/>
            <c:spPr>
              <a:noFill/>
              <a:ln w="24685">
                <a:noFill/>
              </a:ln>
            </c:spPr>
            <c:txPr>
              <a:bodyPr/>
              <a:lstStyle/>
              <a:p>
                <a:pPr>
                  <a:defRPr sz="1166" b="1" i="0" u="none" strike="noStrike" baseline="0">
                    <a:solidFill>
                      <a:srgbClr val="0080C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Sheet1!$A$2:$A$12</c:f>
              <c:strCache>
                <c:ptCount val="9"/>
                <c:pt idx="1">
                  <c:v>Екатерин- бург</c:v>
                </c:pt>
                <c:pt idx="2">
                  <c:v>Ново- сибирск</c:v>
                </c:pt>
                <c:pt idx="3">
                  <c:v>Казань</c:v>
                </c:pt>
                <c:pt idx="6">
                  <c:v>Екб</c:v>
                </c:pt>
                <c:pt idx="7">
                  <c:v>Нск</c:v>
                </c:pt>
                <c:pt idx="8">
                  <c:v>Казань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0"/>
                <c:pt idx="1">
                  <c:v>0.92589999999999995</c:v>
                </c:pt>
                <c:pt idx="2">
                  <c:v>1.0098</c:v>
                </c:pt>
                <c:pt idx="3">
                  <c:v>0.70440000000000003</c:v>
                </c:pt>
                <c:pt idx="6">
                  <c:v>0.88870000000000005</c:v>
                </c:pt>
                <c:pt idx="7">
                  <c:v>0.98050000000000004</c:v>
                </c:pt>
                <c:pt idx="8">
                  <c:v>0.66949999999999998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2538368"/>
        <c:axId val="52544256"/>
      </c:barChart>
      <c:lineChart>
        <c:grouping val="standard"/>
        <c:varyColors val="0"/>
        <c:ser>
          <c:idx val="6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ln w="27771">
              <a:noFill/>
            </a:ln>
          </c:spPr>
          <c:marker>
            <c:symbol val="circle"/>
            <c:size val="34"/>
            <c:spPr>
              <a:solidFill>
                <a:srgbClr val="FF0090"/>
              </a:solidFill>
              <a:ln>
                <a:solidFill>
                  <a:srgbClr val="FF0090"/>
                </a:solidFill>
                <a:prstDash val="solid"/>
              </a:ln>
            </c:spPr>
          </c:marker>
          <c:dLbls>
            <c:numFmt formatCode="0&quot;%&quot;" sourceLinked="0"/>
            <c:spPr>
              <a:noFill/>
              <a:ln w="24685">
                <a:noFill/>
              </a:ln>
            </c:spPr>
            <c:txPr>
              <a:bodyPr/>
              <a:lstStyle/>
              <a:p>
                <a:pPr>
                  <a:defRPr sz="1166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Sheet1!$A$2:$A$12</c:f>
              <c:strCache>
                <c:ptCount val="9"/>
                <c:pt idx="1">
                  <c:v>Екатерин- бург</c:v>
                </c:pt>
                <c:pt idx="2">
                  <c:v>Ново- сибирск</c:v>
                </c:pt>
                <c:pt idx="3">
                  <c:v>Казань</c:v>
                </c:pt>
                <c:pt idx="6">
                  <c:v>Екб</c:v>
                </c:pt>
                <c:pt idx="7">
                  <c:v>Нск</c:v>
                </c:pt>
                <c:pt idx="8">
                  <c:v>Казань</c:v>
                </c:pt>
              </c:strCache>
            </c:strRef>
          </c:cat>
          <c:val>
            <c:numRef>
              <c:f>Sheet1!$B$2:$B$12</c:f>
              <c:numCache>
                <c:formatCode>0.0</c:formatCode>
                <c:ptCount val="10"/>
                <c:pt idx="1">
                  <c:v>75.400000000000006</c:v>
                </c:pt>
                <c:pt idx="2">
                  <c:v>75</c:v>
                </c:pt>
                <c:pt idx="3">
                  <c:v>68.400000000000006</c:v>
                </c:pt>
                <c:pt idx="6" formatCode="General">
                  <c:v>72.400000000000006</c:v>
                </c:pt>
                <c:pt idx="7" formatCode="General">
                  <c:v>72.8</c:v>
                </c:pt>
                <c:pt idx="8" formatCode="General">
                  <c:v>65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545792"/>
        <c:axId val="52551680"/>
      </c:lineChart>
      <c:catAx>
        <c:axId val="52538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257">
            <a:noFill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2544256"/>
        <c:crossesAt val="0"/>
        <c:auto val="0"/>
        <c:lblAlgn val="ctr"/>
        <c:lblOffset val="100"/>
        <c:tickLblSkip val="1"/>
        <c:tickMarkSkip val="1"/>
        <c:noMultiLvlLbl val="0"/>
      </c:catAx>
      <c:valAx>
        <c:axId val="52544256"/>
        <c:scaling>
          <c:orientation val="minMax"/>
          <c:max val="1.7"/>
          <c:min val="0"/>
        </c:scaling>
        <c:delete val="0"/>
        <c:axPos val="l"/>
        <c:numFmt formatCode="\ 0.0&quot; млн.ч.&quot;" sourceLinked="0"/>
        <c:majorTickMark val="out"/>
        <c:minorTickMark val="none"/>
        <c:tickLblPos val="nextTo"/>
        <c:spPr>
          <a:ln w="12343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80808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2538368"/>
        <c:crosses val="autoZero"/>
        <c:crossBetween val="between"/>
        <c:majorUnit val="0.5"/>
      </c:valAx>
      <c:catAx>
        <c:axId val="52545792"/>
        <c:scaling>
          <c:orientation val="minMax"/>
        </c:scaling>
        <c:delete val="1"/>
        <c:axPos val="b"/>
        <c:majorTickMark val="out"/>
        <c:minorTickMark val="none"/>
        <c:tickLblPos val="none"/>
        <c:crossAx val="52551680"/>
        <c:crosses val="autoZero"/>
        <c:auto val="0"/>
        <c:lblAlgn val="ctr"/>
        <c:lblOffset val="100"/>
        <c:noMultiLvlLbl val="0"/>
      </c:catAx>
      <c:valAx>
        <c:axId val="52551680"/>
        <c:scaling>
          <c:orientation val="minMax"/>
          <c:max val="100"/>
          <c:min val="0"/>
        </c:scaling>
        <c:delete val="0"/>
        <c:axPos val="r"/>
        <c:numFmt formatCode="0&quot;%&quot;" sourceLinked="0"/>
        <c:majorTickMark val="out"/>
        <c:minorTickMark val="none"/>
        <c:tickLblPos val="nextTo"/>
        <c:spPr>
          <a:ln w="12343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777" b="0" i="0" u="none" strike="noStrike" baseline="0">
                <a:solidFill>
                  <a:srgbClr val="80808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2545792"/>
        <c:crosses val="max"/>
        <c:crossBetween val="between"/>
        <c:majorUnit val="10"/>
        <c:minorUnit val="10"/>
      </c:valAx>
      <c:spPr>
        <a:noFill/>
        <a:ln w="2468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61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7129096062450446"/>
          <c:y val="2.1786492374727671E-3"/>
          <c:w val="0.39161157092496013"/>
          <c:h val="0.98674731985032449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 от всей аудитории Интернета 12+</c:v>
                </c:pt>
              </c:strCache>
            </c:strRef>
          </c:tx>
          <c:spPr>
            <a:gradFill rotWithShape="0">
              <a:gsLst>
                <a:gs pos="0">
                  <a:srgbClr val="E02A8F"/>
                </a:gs>
                <a:gs pos="50000">
                  <a:srgbClr val="E02A8F">
                    <a:gamma/>
                    <a:tint val="69804"/>
                    <a:invGamma/>
                  </a:srgbClr>
                </a:gs>
                <a:gs pos="100000">
                  <a:srgbClr val="E02A8F"/>
                </a:gs>
              </a:gsLst>
              <a:lin ang="5400000" scaled="1"/>
            </a:gradFill>
            <a:ln w="23385">
              <a:noFill/>
            </a:ln>
          </c:spPr>
          <c:invertIfNegative val="0"/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accent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работе</c:v>
                </c:pt>
                <c:pt idx="2">
                  <c:v>В учебном заведении</c:v>
                </c:pt>
                <c:pt idx="3">
                  <c:v>В интернет-кафе, в               компьютерном центре</c:v>
                </c:pt>
                <c:pt idx="4">
                  <c:v>В гостях</c:v>
                </c:pt>
                <c:pt idx="5">
                  <c:v>В другом месте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86.6</c:v>
                </c:pt>
                <c:pt idx="1">
                  <c:v>28.3</c:v>
                </c:pt>
                <c:pt idx="2">
                  <c:v>5.2</c:v>
                </c:pt>
                <c:pt idx="3">
                  <c:v>2.8</c:v>
                </c:pt>
                <c:pt idx="4">
                  <c:v>8</c:v>
                </c:pt>
                <c:pt idx="5">
                  <c:v>4.0999999999999996</c:v>
                </c:pt>
              </c:numCache>
            </c:numRef>
          </c:val>
        </c:ser>
        <c:ser>
          <c:idx val="3"/>
          <c:order val="1"/>
          <c:tx>
            <c:strRef>
              <c:f>Sheet1!$C$1</c:f>
              <c:strCache>
                <c:ptCount val="1"/>
                <c:pt idx="0">
                  <c:v>% от работающей аудитории Интернета</c:v>
                </c:pt>
              </c:strCache>
            </c:strRef>
          </c:tx>
          <c:spPr>
            <a:gradFill rotWithShape="0">
              <a:gsLst>
                <a:gs pos="0">
                  <a:srgbClr val="00A5C5"/>
                </a:gs>
                <a:gs pos="50000">
                  <a:srgbClr val="00A5C5">
                    <a:gamma/>
                    <a:tint val="55686"/>
                    <a:invGamma/>
                  </a:srgbClr>
                </a:gs>
                <a:gs pos="100000">
                  <a:srgbClr val="00A5C5"/>
                </a:gs>
              </a:gsLst>
              <a:lin ang="5400000" scaled="1"/>
            </a:gradFill>
            <a:ln w="23385">
              <a:noFill/>
            </a:ln>
          </c:spPr>
          <c:invertIfNegative val="0"/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работе</c:v>
                </c:pt>
                <c:pt idx="2">
                  <c:v>В учебном заведении</c:v>
                </c:pt>
                <c:pt idx="3">
                  <c:v>В интернет-кафе, в               компьютерном центре</c:v>
                </c:pt>
                <c:pt idx="4">
                  <c:v>В гостях</c:v>
                </c:pt>
                <c:pt idx="5">
                  <c:v>В другом месте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84.8</c:v>
                </c:pt>
                <c:pt idx="1">
                  <c:v>42</c:v>
                </c:pt>
                <c:pt idx="2">
                  <c:v>2.5</c:v>
                </c:pt>
                <c:pt idx="3">
                  <c:v>2.2000000000000002</c:v>
                </c:pt>
                <c:pt idx="4">
                  <c:v>7.6</c:v>
                </c:pt>
                <c:pt idx="5">
                  <c:v>5.0999999999999996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56645248"/>
        <c:axId val="156646784"/>
      </c:barChart>
      <c:catAx>
        <c:axId val="15664524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one"/>
        <c:spPr>
          <a:ln w="8769">
            <a:noFill/>
          </a:ln>
        </c:spPr>
        <c:txPr>
          <a:bodyPr rot="0" vert="horz"/>
          <a:lstStyle/>
          <a:p>
            <a:pPr rtl="0">
              <a:defRPr sz="11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56646784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56646784"/>
        <c:scaling>
          <c:orientation val="minMax"/>
          <c:max val="119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8769">
            <a:noFill/>
          </a:ln>
        </c:spPr>
        <c:crossAx val="156645248"/>
        <c:crosses val="autoZero"/>
        <c:crossBetween val="between"/>
      </c:valAx>
      <c:spPr>
        <a:noFill/>
        <a:ln w="2338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2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712909606245048"/>
          <c:y val="2.1786492374727671E-3"/>
          <c:w val="0.39161157092496046"/>
          <c:h val="0.98674731985032449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 от всей аудитории Интернета 12+</c:v>
                </c:pt>
              </c:strCache>
            </c:strRef>
          </c:tx>
          <c:spPr>
            <a:gradFill rotWithShape="0">
              <a:gsLst>
                <a:gs pos="0">
                  <a:srgbClr val="E02A8F"/>
                </a:gs>
                <a:gs pos="50000">
                  <a:srgbClr val="E02A8F">
                    <a:gamma/>
                    <a:tint val="69804"/>
                    <a:invGamma/>
                  </a:srgbClr>
                </a:gs>
                <a:gs pos="100000">
                  <a:srgbClr val="E02A8F"/>
                </a:gs>
              </a:gsLst>
              <a:lin ang="5400000" scaled="1"/>
            </a:gradFill>
            <a:ln w="23385">
              <a:noFill/>
            </a:ln>
          </c:spPr>
          <c:invertIfNegative val="0"/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accent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      работе</c:v>
                </c:pt>
                <c:pt idx="2">
                  <c:v>В учебном заведении</c:v>
                </c:pt>
                <c:pt idx="3">
                  <c:v>В интернет-       кафе,  в компьютерном центре</c:v>
                </c:pt>
                <c:pt idx="4">
                  <c:v>В гостях</c:v>
                </c:pt>
                <c:pt idx="5">
                  <c:v>В другом      месте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88.8</c:v>
                </c:pt>
                <c:pt idx="1">
                  <c:v>27.2</c:v>
                </c:pt>
                <c:pt idx="2">
                  <c:v>5.9</c:v>
                </c:pt>
                <c:pt idx="3">
                  <c:v>2.8</c:v>
                </c:pt>
                <c:pt idx="4">
                  <c:v>11.1</c:v>
                </c:pt>
                <c:pt idx="5">
                  <c:v>4</c:v>
                </c:pt>
              </c:numCache>
            </c:numRef>
          </c:val>
        </c:ser>
        <c:ser>
          <c:idx val="3"/>
          <c:order val="1"/>
          <c:tx>
            <c:strRef>
              <c:f>Sheet1!$C$1</c:f>
              <c:strCache>
                <c:ptCount val="1"/>
                <c:pt idx="0">
                  <c:v>% от работающей аудитории Интернета</c:v>
                </c:pt>
              </c:strCache>
            </c:strRef>
          </c:tx>
          <c:spPr>
            <a:gradFill rotWithShape="0">
              <a:gsLst>
                <a:gs pos="0">
                  <a:srgbClr val="00A5C5"/>
                </a:gs>
                <a:gs pos="50000">
                  <a:srgbClr val="00A5C5">
                    <a:gamma/>
                    <a:tint val="55686"/>
                    <a:invGamma/>
                  </a:srgbClr>
                </a:gs>
                <a:gs pos="100000">
                  <a:srgbClr val="00A5C5"/>
                </a:gs>
              </a:gsLst>
              <a:lin ang="5400000" scaled="1"/>
            </a:gradFill>
            <a:ln w="23385">
              <a:noFill/>
            </a:ln>
          </c:spPr>
          <c:invertIfNegative val="0"/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      работе</c:v>
                </c:pt>
                <c:pt idx="2">
                  <c:v>В учебном заведении</c:v>
                </c:pt>
                <c:pt idx="3">
                  <c:v>В интернет-       кафе,  в компьютерном центре</c:v>
                </c:pt>
                <c:pt idx="4">
                  <c:v>В гостях</c:v>
                </c:pt>
                <c:pt idx="5">
                  <c:v>В другом      месте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88.7</c:v>
                </c:pt>
                <c:pt idx="1">
                  <c:v>42.9</c:v>
                </c:pt>
                <c:pt idx="2">
                  <c:v>2.2000000000000002</c:v>
                </c:pt>
                <c:pt idx="3">
                  <c:v>2.1</c:v>
                </c:pt>
                <c:pt idx="4">
                  <c:v>10.6</c:v>
                </c:pt>
                <c:pt idx="5">
                  <c:v>4.0999999999999996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59719808"/>
        <c:axId val="159721344"/>
      </c:barChart>
      <c:catAx>
        <c:axId val="159719808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none"/>
        <c:crossAx val="159721344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59721344"/>
        <c:scaling>
          <c:orientation val="minMax"/>
          <c:max val="119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8769">
            <a:noFill/>
          </a:ln>
        </c:spPr>
        <c:crossAx val="159719808"/>
        <c:crosses val="autoZero"/>
        <c:crossBetween val="between"/>
      </c:valAx>
      <c:spPr>
        <a:noFill/>
        <a:ln w="2338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2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712909606245048"/>
          <c:y val="2.1786492374727671E-3"/>
          <c:w val="0.39161157092496046"/>
          <c:h val="0.98674731985032449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 от всей аудитории Интернета 12+</c:v>
                </c:pt>
              </c:strCache>
            </c:strRef>
          </c:tx>
          <c:spPr>
            <a:gradFill rotWithShape="0">
              <a:gsLst>
                <a:gs pos="0">
                  <a:srgbClr val="E02A8F"/>
                </a:gs>
                <a:gs pos="50000">
                  <a:srgbClr val="E02A8F">
                    <a:gamma/>
                    <a:tint val="69804"/>
                    <a:invGamma/>
                  </a:srgbClr>
                </a:gs>
                <a:gs pos="100000">
                  <a:srgbClr val="E02A8F"/>
                </a:gs>
              </a:gsLst>
              <a:lin ang="5400000" scaled="1"/>
            </a:gradFill>
            <a:ln w="23385">
              <a:noFill/>
            </a:ln>
          </c:spPr>
          <c:invertIfNegative val="0"/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accent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работе</c:v>
                </c:pt>
                <c:pt idx="2">
                  <c:v>В учебном заведении</c:v>
                </c:pt>
                <c:pt idx="3">
                  <c:v>В интернет-кафе, в компьютерном центре</c:v>
                </c:pt>
                <c:pt idx="4">
                  <c:v>В гостях</c:v>
                </c:pt>
                <c:pt idx="5">
                  <c:v>В другом месте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90.4</c:v>
                </c:pt>
                <c:pt idx="1">
                  <c:v>30.6</c:v>
                </c:pt>
                <c:pt idx="2">
                  <c:v>7.5</c:v>
                </c:pt>
                <c:pt idx="3">
                  <c:v>3.5</c:v>
                </c:pt>
                <c:pt idx="4">
                  <c:v>11.4</c:v>
                </c:pt>
                <c:pt idx="5">
                  <c:v>3</c:v>
                </c:pt>
              </c:numCache>
            </c:numRef>
          </c:val>
        </c:ser>
        <c:ser>
          <c:idx val="3"/>
          <c:order val="1"/>
          <c:tx>
            <c:strRef>
              <c:f>Sheet1!$C$1</c:f>
              <c:strCache>
                <c:ptCount val="1"/>
                <c:pt idx="0">
                  <c:v>% от работающей аудитории Интернета</c:v>
                </c:pt>
              </c:strCache>
            </c:strRef>
          </c:tx>
          <c:spPr>
            <a:gradFill rotWithShape="0">
              <a:gsLst>
                <a:gs pos="0">
                  <a:srgbClr val="00A5C5"/>
                </a:gs>
                <a:gs pos="50000">
                  <a:srgbClr val="00A5C5">
                    <a:gamma/>
                    <a:tint val="55686"/>
                    <a:invGamma/>
                  </a:srgbClr>
                </a:gs>
                <a:gs pos="100000">
                  <a:srgbClr val="00A5C5"/>
                </a:gs>
              </a:gsLst>
              <a:lin ang="5400000" scaled="1"/>
            </a:gradFill>
            <a:ln w="23385">
              <a:noFill/>
            </a:ln>
          </c:spPr>
          <c:invertIfNegative val="0"/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работе</c:v>
                </c:pt>
                <c:pt idx="2">
                  <c:v>В учебном заведении</c:v>
                </c:pt>
                <c:pt idx="3">
                  <c:v>В интернет-кафе, в компьютерном центре</c:v>
                </c:pt>
                <c:pt idx="4">
                  <c:v>В гостях</c:v>
                </c:pt>
                <c:pt idx="5">
                  <c:v>В другом месте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89.1</c:v>
                </c:pt>
                <c:pt idx="1">
                  <c:v>47.5</c:v>
                </c:pt>
                <c:pt idx="2">
                  <c:v>1.8</c:v>
                </c:pt>
                <c:pt idx="3">
                  <c:v>2.6</c:v>
                </c:pt>
                <c:pt idx="4">
                  <c:v>7.2</c:v>
                </c:pt>
                <c:pt idx="5">
                  <c:v>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0045696"/>
        <c:axId val="160055680"/>
      </c:barChart>
      <c:catAx>
        <c:axId val="16004569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60055680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60055680"/>
        <c:scaling>
          <c:orientation val="minMax"/>
          <c:max val="119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8769">
            <a:noFill/>
          </a:ln>
        </c:spPr>
        <c:crossAx val="160045696"/>
        <c:crosses val="autoZero"/>
        <c:crossBetween val="between"/>
      </c:valAx>
      <c:spPr>
        <a:noFill/>
        <a:ln w="2338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2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319391634982542"/>
          <c:y val="1.9230769230770229E-3"/>
          <c:w val="0.67807351077315581"/>
          <c:h val="0.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только 1 компьютер</c:v>
                </c:pt>
              </c:strCache>
            </c:strRef>
          </c:tx>
          <c:spPr>
            <a:gradFill rotWithShape="0">
              <a:gsLst>
                <a:gs pos="0">
                  <a:srgbClr val="E02A8F"/>
                </a:gs>
                <a:gs pos="50000">
                  <a:srgbClr val="E02A8F">
                    <a:gamma/>
                    <a:tint val="69804"/>
                    <a:invGamma/>
                  </a:srgbClr>
                </a:gs>
                <a:gs pos="100000">
                  <a:srgbClr val="E02A8F"/>
                </a:gs>
              </a:gsLst>
              <a:lin ang="5400000" scaled="1"/>
            </a:gradFill>
            <a:ln w="12663">
              <a:solidFill>
                <a:schemeClr val="accent1"/>
              </a:solidFill>
              <a:prstDash val="solid"/>
            </a:ln>
          </c:spPr>
          <c:invertIfNegative val="0"/>
          <c:dLbls>
            <c:numFmt formatCode="0&quot; %&quot;" sourceLinked="0"/>
            <c:spPr>
              <a:noFill/>
              <a:ln w="25326">
                <a:noFill/>
              </a:ln>
            </c:spPr>
            <c:txPr>
              <a:bodyPr/>
              <a:lstStyle/>
              <a:p>
                <a:pPr>
                  <a:defRPr sz="1097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Sheet1!$A$2:$A$9</c:f>
              <c:strCache>
                <c:ptCount val="8"/>
                <c:pt idx="1">
                  <c:v>Екатеринбург</c:v>
                </c:pt>
                <c:pt idx="2">
                  <c:v>Новосибирск</c:v>
                </c:pt>
                <c:pt idx="3">
                  <c:v>Казань</c:v>
                </c:pt>
                <c:pt idx="5">
                  <c:v>Екатеринбург</c:v>
                </c:pt>
                <c:pt idx="6">
                  <c:v>Новосибирск</c:v>
                </c:pt>
                <c:pt idx="7">
                  <c:v>Казань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1">
                  <c:v>67.400000000000006</c:v>
                </c:pt>
                <c:pt idx="2">
                  <c:v>68.8</c:v>
                </c:pt>
                <c:pt idx="3">
                  <c:v>71.7</c:v>
                </c:pt>
                <c:pt idx="5">
                  <c:v>74.5</c:v>
                </c:pt>
                <c:pt idx="6">
                  <c:v>76.3</c:v>
                </c:pt>
                <c:pt idx="7">
                  <c:v>75.5</c:v>
                </c:pt>
              </c:numCache>
            </c:numRef>
          </c:val>
        </c:ser>
        <c:ser>
          <c:idx val="2"/>
          <c:order val="1"/>
          <c:tx>
            <c:strRef>
              <c:f>Sheet1!$C$1</c:f>
              <c:strCache>
                <c:ptCount val="1"/>
                <c:pt idx="0">
                  <c:v>2 и больше</c:v>
                </c:pt>
              </c:strCache>
            </c:strRef>
          </c:tx>
          <c:spPr>
            <a:gradFill rotWithShape="0">
              <a:gsLst>
                <a:gs pos="0">
                  <a:srgbClr val="00A5C5"/>
                </a:gs>
                <a:gs pos="50000">
                  <a:srgbClr val="00A5C5">
                    <a:gamma/>
                    <a:tint val="73725"/>
                    <a:invGamma/>
                  </a:srgbClr>
                </a:gs>
                <a:gs pos="100000">
                  <a:srgbClr val="00A5C5"/>
                </a:gs>
              </a:gsLst>
              <a:lin ang="5400000" scaled="1"/>
            </a:gradFill>
            <a:ln w="12663">
              <a:solidFill>
                <a:schemeClr val="tx2"/>
              </a:solidFill>
              <a:prstDash val="solid"/>
            </a:ln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&quot; %&quot;" sourceLinked="0"/>
            <c:spPr>
              <a:noFill/>
              <a:ln w="25326">
                <a:noFill/>
              </a:ln>
            </c:spPr>
            <c:txPr>
              <a:bodyPr/>
              <a:lstStyle/>
              <a:p>
                <a:pPr>
                  <a:defRPr sz="1097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Sheet1!$A$2:$A$9</c:f>
              <c:strCache>
                <c:ptCount val="8"/>
                <c:pt idx="1">
                  <c:v>Екатеринбург</c:v>
                </c:pt>
                <c:pt idx="2">
                  <c:v>Новосибирск</c:v>
                </c:pt>
                <c:pt idx="3">
                  <c:v>Казань</c:v>
                </c:pt>
                <c:pt idx="5">
                  <c:v>Екатеринбург</c:v>
                </c:pt>
                <c:pt idx="6">
                  <c:v>Новосибирск</c:v>
                </c:pt>
                <c:pt idx="7">
                  <c:v>Казань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1">
                  <c:v>32.200000000000003</c:v>
                </c:pt>
                <c:pt idx="2">
                  <c:v>31</c:v>
                </c:pt>
                <c:pt idx="3">
                  <c:v>28.1</c:v>
                </c:pt>
                <c:pt idx="5">
                  <c:v>25.2</c:v>
                </c:pt>
                <c:pt idx="6">
                  <c:v>22.8</c:v>
                </c:pt>
                <c:pt idx="7">
                  <c:v>23.5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60189440"/>
        <c:axId val="160191232"/>
      </c:barChart>
      <c:catAx>
        <c:axId val="16018944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9497">
            <a:noFill/>
          </a:ln>
        </c:spPr>
        <c:txPr>
          <a:bodyPr rot="0" vert="horz"/>
          <a:lstStyle/>
          <a:p>
            <a:pPr>
              <a:defRPr sz="1396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0191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0191232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60189440"/>
        <c:crosses val="autoZero"/>
        <c:crossBetween val="between"/>
      </c:valAx>
      <c:spPr>
        <a:noFill/>
        <a:ln w="25326">
          <a:noFill/>
        </a:ln>
      </c:spPr>
    </c:plotArea>
    <c:legend>
      <c:legendPos val="b"/>
      <c:layout>
        <c:manualLayout>
          <c:xMode val="edge"/>
          <c:yMode val="edge"/>
          <c:x val="0.38531719794569996"/>
          <c:y val="0.92428395882460357"/>
          <c:w val="0.57414448669203644"/>
          <c:h val="5.7692307692307723E-2"/>
        </c:manualLayout>
      </c:layout>
      <c:overlay val="0"/>
      <c:spPr>
        <a:solidFill>
          <a:schemeClr val="bg1"/>
        </a:solidFill>
        <a:ln w="12663">
          <a:solidFill>
            <a:srgbClr val="C0C0C0"/>
          </a:solidFill>
          <a:prstDash val="solid"/>
        </a:ln>
      </c:spPr>
      <c:txPr>
        <a:bodyPr/>
        <a:lstStyle/>
        <a:p>
          <a:pPr>
            <a:defRPr sz="1200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24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  <c:userShapes r:id="rId2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613569321533922"/>
          <c:y val="2.1834061135371252E-3"/>
          <c:w val="0.41697090798756398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428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428">
                <a:noFill/>
              </a:ln>
            </c:spPr>
          </c:dPt>
          <c:dLbls>
            <c:numFmt formatCode="0&quot;%&quot;" sourceLinked="0"/>
            <c:spPr>
              <a:noFill/>
              <a:ln w="25428">
                <a:noFill/>
              </a:ln>
            </c:spPr>
            <c:txPr>
              <a:bodyPr/>
              <a:lstStyle/>
              <a:p>
                <a:pPr>
                  <a:defRPr sz="100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Sheet1!$A$2:$A$16</c:f>
              <c:strCache>
                <c:ptCount val="15"/>
                <c:pt idx="0">
                  <c:v>Все 12+ лет</c:v>
                </c:pt>
                <c:pt idx="1">
                  <c:v>Муж. 12-17</c:v>
                </c:pt>
                <c:pt idx="2">
                  <c:v>Муж. 18-24</c:v>
                </c:pt>
                <c:pt idx="3">
                  <c:v>Муж. 25-34</c:v>
                </c:pt>
                <c:pt idx="4">
                  <c:v>Муж. 35-44</c:v>
                </c:pt>
                <c:pt idx="5">
                  <c:v>Муж. 45-54</c:v>
                </c:pt>
                <c:pt idx="6">
                  <c:v>Муж. 55-64</c:v>
                </c:pt>
                <c:pt idx="7">
                  <c:v>Муж. 65+</c:v>
                </c:pt>
                <c:pt idx="8">
                  <c:v>Жен. 12-17</c:v>
                </c:pt>
                <c:pt idx="9">
                  <c:v>Жен. 18-24</c:v>
                </c:pt>
                <c:pt idx="10">
                  <c:v>Жен. 25-34</c:v>
                </c:pt>
                <c:pt idx="11">
                  <c:v>Жен. 35-44</c:v>
                </c:pt>
                <c:pt idx="12">
                  <c:v>Жен. 45-54</c:v>
                </c:pt>
                <c:pt idx="13">
                  <c:v>Жен. 55-64</c:v>
                </c:pt>
                <c:pt idx="14">
                  <c:v>Жен. 65+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68.400000000000006</c:v>
                </c:pt>
                <c:pt idx="1">
                  <c:v>100</c:v>
                </c:pt>
                <c:pt idx="2">
                  <c:v>100</c:v>
                </c:pt>
                <c:pt idx="3">
                  <c:v>97.1</c:v>
                </c:pt>
                <c:pt idx="4">
                  <c:v>87.9</c:v>
                </c:pt>
                <c:pt idx="5">
                  <c:v>60.1</c:v>
                </c:pt>
                <c:pt idx="6">
                  <c:v>34.6</c:v>
                </c:pt>
                <c:pt idx="7">
                  <c:v>17.3</c:v>
                </c:pt>
                <c:pt idx="8">
                  <c:v>95.5</c:v>
                </c:pt>
                <c:pt idx="9">
                  <c:v>94.6</c:v>
                </c:pt>
                <c:pt idx="10">
                  <c:v>98.4</c:v>
                </c:pt>
                <c:pt idx="11">
                  <c:v>82.8</c:v>
                </c:pt>
                <c:pt idx="12">
                  <c:v>62.7</c:v>
                </c:pt>
                <c:pt idx="13">
                  <c:v>32.299999999999997</c:v>
                </c:pt>
                <c:pt idx="14">
                  <c:v>11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2861824"/>
        <c:axId val="162863360"/>
      </c:barChart>
      <c:catAx>
        <c:axId val="16286182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535">
            <a:noFill/>
          </a:ln>
        </c:spPr>
        <c:txPr>
          <a:bodyPr rot="0" vert="horz"/>
          <a:lstStyle/>
          <a:p>
            <a:pPr>
              <a:defRPr sz="1101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2863360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62863360"/>
        <c:scaling>
          <c:orientation val="minMax"/>
          <c:max val="10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535">
            <a:noFill/>
          </a:ln>
        </c:spPr>
        <c:crossAx val="162861824"/>
        <c:crosses val="autoZero"/>
        <c:crossBetween val="between"/>
        <c:majorUnit val="50"/>
        <c:minorUnit val="10"/>
      </c:valAx>
      <c:spPr>
        <a:noFill/>
        <a:ln w="2542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0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613569321533922"/>
          <c:y val="2.1834061135371252E-3"/>
          <c:w val="0.42315934370906538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428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428">
                <a:noFill/>
              </a:ln>
            </c:spPr>
          </c:dPt>
          <c:dLbls>
            <c:numFmt formatCode="0&quot;%&quot;" sourceLinked="0"/>
            <c:spPr>
              <a:noFill/>
              <a:ln w="25428">
                <a:noFill/>
              </a:ln>
            </c:spPr>
            <c:txPr>
              <a:bodyPr/>
              <a:lstStyle/>
              <a:p>
                <a:pPr>
                  <a:defRPr sz="100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Sheet1!$A$2:$A$16</c:f>
              <c:strCache>
                <c:ptCount val="15"/>
                <c:pt idx="0">
                  <c:v>Все 12+ лет</c:v>
                </c:pt>
                <c:pt idx="1">
                  <c:v>Муж. 12-17</c:v>
                </c:pt>
                <c:pt idx="2">
                  <c:v>Муж. 18-24</c:v>
                </c:pt>
                <c:pt idx="3">
                  <c:v>Муж. 25-34</c:v>
                </c:pt>
                <c:pt idx="4">
                  <c:v>Муж. 35-44</c:v>
                </c:pt>
                <c:pt idx="5">
                  <c:v>Муж. 45-54</c:v>
                </c:pt>
                <c:pt idx="6">
                  <c:v>Муж. 55-64</c:v>
                </c:pt>
                <c:pt idx="7">
                  <c:v>Муж. 65+</c:v>
                </c:pt>
                <c:pt idx="8">
                  <c:v>Жен. 12-17</c:v>
                </c:pt>
                <c:pt idx="9">
                  <c:v>Жен. 18-24</c:v>
                </c:pt>
                <c:pt idx="10">
                  <c:v>Жен. 25-34</c:v>
                </c:pt>
                <c:pt idx="11">
                  <c:v>Жен. 35-44</c:v>
                </c:pt>
                <c:pt idx="12">
                  <c:v>Жен. 45-54</c:v>
                </c:pt>
                <c:pt idx="13">
                  <c:v>Жен. 55-64</c:v>
                </c:pt>
                <c:pt idx="14">
                  <c:v>Жен. 65+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75</c:v>
                </c:pt>
                <c:pt idx="1">
                  <c:v>100</c:v>
                </c:pt>
                <c:pt idx="2">
                  <c:v>100</c:v>
                </c:pt>
                <c:pt idx="3">
                  <c:v>98.1</c:v>
                </c:pt>
                <c:pt idx="4">
                  <c:v>90.7</c:v>
                </c:pt>
                <c:pt idx="5">
                  <c:v>84.1</c:v>
                </c:pt>
                <c:pt idx="6">
                  <c:v>47.7</c:v>
                </c:pt>
                <c:pt idx="7">
                  <c:v>27.9</c:v>
                </c:pt>
                <c:pt idx="8">
                  <c:v>100</c:v>
                </c:pt>
                <c:pt idx="9">
                  <c:v>95.4</c:v>
                </c:pt>
                <c:pt idx="10">
                  <c:v>98.3</c:v>
                </c:pt>
                <c:pt idx="11">
                  <c:v>90.8</c:v>
                </c:pt>
                <c:pt idx="12">
                  <c:v>74.2</c:v>
                </c:pt>
                <c:pt idx="13">
                  <c:v>45.3</c:v>
                </c:pt>
                <c:pt idx="14">
                  <c:v>12.2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3723520"/>
        <c:axId val="163733504"/>
      </c:barChart>
      <c:catAx>
        <c:axId val="16372352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535">
            <a:noFill/>
          </a:ln>
        </c:spPr>
        <c:txPr>
          <a:bodyPr rot="0" vert="horz"/>
          <a:lstStyle/>
          <a:p>
            <a:pPr>
              <a:defRPr sz="1101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3733504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63733504"/>
        <c:scaling>
          <c:orientation val="minMax"/>
          <c:max val="10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535">
            <a:noFill/>
          </a:ln>
        </c:spPr>
        <c:crossAx val="163723520"/>
        <c:crosses val="autoZero"/>
        <c:crossBetween val="between"/>
        <c:majorUnit val="50"/>
        <c:minorUnit val="10"/>
      </c:valAx>
      <c:spPr>
        <a:noFill/>
        <a:ln w="2542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0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216524216524937"/>
          <c:y val="2.1834061135371252E-3"/>
          <c:w val="0.48148148148149233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428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428">
                <a:noFill/>
              </a:ln>
            </c:spPr>
          </c:dPt>
          <c:dLbls>
            <c:numFmt formatCode="0&quot;%&quot;" sourceLinked="0"/>
            <c:spPr>
              <a:noFill/>
              <a:ln w="25428">
                <a:noFill/>
              </a:ln>
            </c:spPr>
            <c:txPr>
              <a:bodyPr/>
              <a:lstStyle/>
              <a:p>
                <a:pPr>
                  <a:defRPr sz="100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Sheet1!$A$2:$A$16</c:f>
              <c:strCache>
                <c:ptCount val="15"/>
                <c:pt idx="0">
                  <c:v>Все 12+ лет</c:v>
                </c:pt>
                <c:pt idx="1">
                  <c:v>Муж. 12-17</c:v>
                </c:pt>
                <c:pt idx="2">
                  <c:v>Муж. 18-24</c:v>
                </c:pt>
                <c:pt idx="3">
                  <c:v>Муж. 25-34</c:v>
                </c:pt>
                <c:pt idx="4">
                  <c:v>Муж. 35-44</c:v>
                </c:pt>
                <c:pt idx="5">
                  <c:v>Муж. 45-54</c:v>
                </c:pt>
                <c:pt idx="6">
                  <c:v>Муж. 55-64</c:v>
                </c:pt>
                <c:pt idx="7">
                  <c:v>Муж. 65+</c:v>
                </c:pt>
                <c:pt idx="8">
                  <c:v>Жен. 12-17</c:v>
                </c:pt>
                <c:pt idx="9">
                  <c:v>Жен. 18-24</c:v>
                </c:pt>
                <c:pt idx="10">
                  <c:v>Жен. 25-34</c:v>
                </c:pt>
                <c:pt idx="11">
                  <c:v>Жен. 35-44</c:v>
                </c:pt>
                <c:pt idx="12">
                  <c:v>Жен. 45-54</c:v>
                </c:pt>
                <c:pt idx="13">
                  <c:v>Жен. 55-64</c:v>
                </c:pt>
                <c:pt idx="14">
                  <c:v>Жен. 65+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75.400000000000006</c:v>
                </c:pt>
                <c:pt idx="1">
                  <c:v>100</c:v>
                </c:pt>
                <c:pt idx="2">
                  <c:v>100</c:v>
                </c:pt>
                <c:pt idx="3">
                  <c:v>94.6</c:v>
                </c:pt>
                <c:pt idx="4">
                  <c:v>91</c:v>
                </c:pt>
                <c:pt idx="5">
                  <c:v>74.900000000000006</c:v>
                </c:pt>
                <c:pt idx="6">
                  <c:v>60.3</c:v>
                </c:pt>
                <c:pt idx="7">
                  <c:v>22</c:v>
                </c:pt>
                <c:pt idx="8">
                  <c:v>100</c:v>
                </c:pt>
                <c:pt idx="9">
                  <c:v>100</c:v>
                </c:pt>
                <c:pt idx="10">
                  <c:v>96</c:v>
                </c:pt>
                <c:pt idx="11">
                  <c:v>89.8</c:v>
                </c:pt>
                <c:pt idx="12">
                  <c:v>76.8</c:v>
                </c:pt>
                <c:pt idx="13">
                  <c:v>47.8</c:v>
                </c:pt>
                <c:pt idx="14">
                  <c:v>11.7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4040704"/>
        <c:axId val="164042240"/>
      </c:barChart>
      <c:catAx>
        <c:axId val="16404070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535">
            <a:noFill/>
          </a:ln>
        </c:spPr>
        <c:txPr>
          <a:bodyPr rot="0" vert="horz"/>
          <a:lstStyle/>
          <a:p>
            <a:pPr>
              <a:defRPr sz="1001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4042240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64042240"/>
        <c:scaling>
          <c:orientation val="minMax"/>
          <c:max val="11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535">
            <a:noFill/>
          </a:ln>
        </c:spPr>
        <c:crossAx val="164040704"/>
        <c:crosses val="autoZero"/>
        <c:crossBetween val="between"/>
        <c:majorUnit val="50"/>
        <c:minorUnit val="10"/>
      </c:valAx>
      <c:spPr>
        <a:noFill/>
        <a:ln w="2542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0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7129096062450424"/>
          <c:y val="2.1786492374727671E-3"/>
          <c:w val="0.39161157092495991"/>
          <c:h val="0.98674731985032449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 от всей аудитории Интернета 12+</c:v>
                </c:pt>
              </c:strCache>
            </c:strRef>
          </c:tx>
          <c:spPr>
            <a:gradFill rotWithShape="0">
              <a:gsLst>
                <a:gs pos="0">
                  <a:srgbClr val="E02A8F"/>
                </a:gs>
                <a:gs pos="50000">
                  <a:srgbClr val="E02A8F">
                    <a:gamma/>
                    <a:tint val="69804"/>
                    <a:invGamma/>
                  </a:srgbClr>
                </a:gs>
                <a:gs pos="100000">
                  <a:srgbClr val="E02A8F"/>
                </a:gs>
              </a:gsLst>
              <a:lin ang="5400000" scaled="1"/>
            </a:gradFill>
            <a:ln w="23385">
              <a:noFill/>
            </a:ln>
          </c:spPr>
          <c:invertIfNegative val="0"/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accent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работе</c:v>
                </c:pt>
                <c:pt idx="2">
                  <c:v>В учебном заведении</c:v>
                </c:pt>
                <c:pt idx="3">
                  <c:v>В интернет-кафе, в               компьютерном центре</c:v>
                </c:pt>
                <c:pt idx="4">
                  <c:v>В гостях</c:v>
                </c:pt>
                <c:pt idx="5">
                  <c:v>В другом месте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88</c:v>
                </c:pt>
                <c:pt idx="1">
                  <c:v>29</c:v>
                </c:pt>
                <c:pt idx="2">
                  <c:v>5.6</c:v>
                </c:pt>
                <c:pt idx="3">
                  <c:v>2.6</c:v>
                </c:pt>
                <c:pt idx="4">
                  <c:v>10.8</c:v>
                </c:pt>
                <c:pt idx="5">
                  <c:v>4.9000000000000004</c:v>
                </c:pt>
              </c:numCache>
            </c:numRef>
          </c:val>
        </c:ser>
        <c:ser>
          <c:idx val="3"/>
          <c:order val="1"/>
          <c:tx>
            <c:strRef>
              <c:f>Sheet1!$C$1</c:f>
              <c:strCache>
                <c:ptCount val="1"/>
                <c:pt idx="0">
                  <c:v>% от работающей аудитории Интернета</c:v>
                </c:pt>
              </c:strCache>
            </c:strRef>
          </c:tx>
          <c:spPr>
            <a:gradFill rotWithShape="0">
              <a:gsLst>
                <a:gs pos="0">
                  <a:srgbClr val="00A5C5"/>
                </a:gs>
                <a:gs pos="50000">
                  <a:srgbClr val="00A5C5">
                    <a:gamma/>
                    <a:tint val="55686"/>
                    <a:invGamma/>
                  </a:srgbClr>
                </a:gs>
                <a:gs pos="100000">
                  <a:srgbClr val="00A5C5"/>
                </a:gs>
              </a:gsLst>
              <a:lin ang="5400000" scaled="1"/>
            </a:gradFill>
            <a:ln w="23385">
              <a:noFill/>
            </a:ln>
          </c:spPr>
          <c:invertIfNegative val="0"/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работе</c:v>
                </c:pt>
                <c:pt idx="2">
                  <c:v>В учебном заведении</c:v>
                </c:pt>
                <c:pt idx="3">
                  <c:v>В интернет-кафе, в               компьютерном центре</c:v>
                </c:pt>
                <c:pt idx="4">
                  <c:v>В гостях</c:v>
                </c:pt>
                <c:pt idx="5">
                  <c:v>В другом месте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87.4</c:v>
                </c:pt>
                <c:pt idx="1">
                  <c:v>44.7</c:v>
                </c:pt>
                <c:pt idx="2">
                  <c:v>2.2000000000000002</c:v>
                </c:pt>
                <c:pt idx="3">
                  <c:v>2.6</c:v>
                </c:pt>
                <c:pt idx="4">
                  <c:v>9.6</c:v>
                </c:pt>
                <c:pt idx="5">
                  <c:v>5.7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8762752"/>
        <c:axId val="18776832"/>
      </c:barChart>
      <c:catAx>
        <c:axId val="1876275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8769">
            <a:noFill/>
          </a:ln>
        </c:spPr>
        <c:txPr>
          <a:bodyPr rot="0" vert="horz"/>
          <a:lstStyle/>
          <a:p>
            <a:pPr rtl="0">
              <a:defRPr sz="11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8776832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8776832"/>
        <c:scaling>
          <c:orientation val="minMax"/>
          <c:max val="119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8769">
            <a:noFill/>
          </a:ln>
        </c:spPr>
        <c:crossAx val="18762752"/>
        <c:crosses val="autoZero"/>
        <c:crossBetween val="between"/>
      </c:valAx>
      <c:spPr>
        <a:noFill/>
        <a:ln w="2338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2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248520710060913"/>
          <c:y val="2.1691973969631692E-3"/>
          <c:w val="0.39940828402368961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248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248">
                <a:noFill/>
              </a:ln>
            </c:spPr>
          </c:dPt>
          <c:dLbls>
            <c:numFmt formatCode="0&quot;%&quot;" sourceLinked="0"/>
            <c:spPr>
              <a:noFill/>
              <a:ln w="25248">
                <a:noFill/>
              </a:ln>
            </c:spPr>
            <c:txPr>
              <a:bodyPr/>
              <a:lstStyle/>
              <a:p>
                <a:pPr>
                  <a:defRPr sz="99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руководители</c:v>
                </c:pt>
                <c:pt idx="3">
                  <c:v>специалисты</c:v>
                </c:pt>
                <c:pt idx="4">
                  <c:v>служащие</c:v>
                </c:pt>
                <c:pt idx="5">
                  <c:v>рабочие</c:v>
                </c:pt>
                <c:pt idx="6">
                  <c:v>учащиеся</c:v>
                </c:pt>
                <c:pt idx="7">
                  <c:v>пенсионеры</c:v>
                </c:pt>
                <c:pt idx="8">
                  <c:v>безработные</c:v>
                </c:pt>
                <c:pt idx="9">
                  <c:v>домохозяйки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68.400000000000006</c:v>
                </c:pt>
                <c:pt idx="2">
                  <c:v>90.3</c:v>
                </c:pt>
                <c:pt idx="3">
                  <c:v>93.8</c:v>
                </c:pt>
                <c:pt idx="4">
                  <c:v>87.1</c:v>
                </c:pt>
                <c:pt idx="5">
                  <c:v>61.6</c:v>
                </c:pt>
                <c:pt idx="6">
                  <c:v>97.5</c:v>
                </c:pt>
                <c:pt idx="7">
                  <c:v>16.100000000000001</c:v>
                </c:pt>
                <c:pt idx="8">
                  <c:v>85.4</c:v>
                </c:pt>
                <c:pt idx="9">
                  <c:v>88.2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2824192"/>
        <c:axId val="162825728"/>
      </c:barChart>
      <c:catAx>
        <c:axId val="16282419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468">
            <a:noFill/>
          </a:ln>
        </c:spPr>
        <c:txPr>
          <a:bodyPr rot="0" vert="horz"/>
          <a:lstStyle/>
          <a:p>
            <a:pPr>
              <a:defRPr sz="1093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2825728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62825728"/>
        <c:scaling>
          <c:orientation val="minMax"/>
          <c:max val="10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468">
            <a:noFill/>
          </a:ln>
        </c:spPr>
        <c:crossAx val="162824192"/>
        <c:crosses val="autoZero"/>
        <c:crossBetween val="between"/>
        <c:majorUnit val="50"/>
        <c:minorUnit val="10"/>
      </c:valAx>
      <c:spPr>
        <a:noFill/>
        <a:ln w="2524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9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248520710060946"/>
          <c:y val="2.1691973969631692E-3"/>
          <c:w val="0.39940828402368983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248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248">
                <a:noFill/>
              </a:ln>
            </c:spPr>
          </c:dPt>
          <c:dLbls>
            <c:numFmt formatCode="0&quot;%&quot;" sourceLinked="0"/>
            <c:spPr>
              <a:noFill/>
              <a:ln w="25248">
                <a:noFill/>
              </a:ln>
            </c:spPr>
            <c:txPr>
              <a:bodyPr/>
              <a:lstStyle/>
              <a:p>
                <a:pPr>
                  <a:defRPr sz="99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руководители</c:v>
                </c:pt>
                <c:pt idx="3">
                  <c:v>специалисты</c:v>
                </c:pt>
                <c:pt idx="4">
                  <c:v>служащие</c:v>
                </c:pt>
                <c:pt idx="5">
                  <c:v>рабочие</c:v>
                </c:pt>
                <c:pt idx="6">
                  <c:v>учащиеся</c:v>
                </c:pt>
                <c:pt idx="7">
                  <c:v>пенсионеры</c:v>
                </c:pt>
                <c:pt idx="8">
                  <c:v>безработные</c:v>
                </c:pt>
                <c:pt idx="9">
                  <c:v>домохозяйки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75</c:v>
                </c:pt>
                <c:pt idx="2">
                  <c:v>93.8</c:v>
                </c:pt>
                <c:pt idx="3">
                  <c:v>93.9</c:v>
                </c:pt>
                <c:pt idx="4">
                  <c:v>85</c:v>
                </c:pt>
                <c:pt idx="5">
                  <c:v>71.7</c:v>
                </c:pt>
                <c:pt idx="6">
                  <c:v>100</c:v>
                </c:pt>
                <c:pt idx="7">
                  <c:v>30.4</c:v>
                </c:pt>
                <c:pt idx="8">
                  <c:v>87.8</c:v>
                </c:pt>
                <c:pt idx="9">
                  <c:v>92.1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2850304"/>
        <c:axId val="162851840"/>
      </c:barChart>
      <c:catAx>
        <c:axId val="16285030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468">
            <a:noFill/>
          </a:ln>
        </c:spPr>
        <c:txPr>
          <a:bodyPr rot="0" vert="horz"/>
          <a:lstStyle/>
          <a:p>
            <a:pPr>
              <a:defRPr sz="1093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2851840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62851840"/>
        <c:scaling>
          <c:orientation val="minMax"/>
          <c:max val="10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468">
            <a:noFill/>
          </a:ln>
        </c:spPr>
        <c:crossAx val="162850304"/>
        <c:crosses val="autoZero"/>
        <c:crossBetween val="between"/>
        <c:majorUnit val="50"/>
        <c:minorUnit val="10"/>
      </c:valAx>
      <c:spPr>
        <a:noFill/>
        <a:ln w="2524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9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189910979228588"/>
          <c:y val="2.1786492374727671E-3"/>
          <c:w val="0.44213649851630787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179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179">
                <a:noFill/>
              </a:ln>
            </c:spPr>
          </c:dPt>
          <c:dLbls>
            <c:numFmt formatCode="0&quot;%&quot;" sourceLinked="0"/>
            <c:spPr>
              <a:noFill/>
              <a:ln w="25179">
                <a:noFill/>
              </a:ln>
            </c:spPr>
            <c:txPr>
              <a:bodyPr/>
              <a:lstStyle/>
              <a:p>
                <a:pPr>
                  <a:defRPr sz="99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руководители</c:v>
                </c:pt>
                <c:pt idx="3">
                  <c:v>специалисты</c:v>
                </c:pt>
                <c:pt idx="4">
                  <c:v>служащие</c:v>
                </c:pt>
                <c:pt idx="5">
                  <c:v>рабочие</c:v>
                </c:pt>
                <c:pt idx="6">
                  <c:v>учащиеся</c:v>
                </c:pt>
                <c:pt idx="7">
                  <c:v>пенсионеры</c:v>
                </c:pt>
                <c:pt idx="8">
                  <c:v>безработные</c:v>
                </c:pt>
                <c:pt idx="9">
                  <c:v>домохозяйки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75.400000000000006</c:v>
                </c:pt>
                <c:pt idx="2">
                  <c:v>96.4</c:v>
                </c:pt>
                <c:pt idx="3">
                  <c:v>97.6</c:v>
                </c:pt>
                <c:pt idx="4">
                  <c:v>88.2</c:v>
                </c:pt>
                <c:pt idx="5">
                  <c:v>71.5</c:v>
                </c:pt>
                <c:pt idx="6">
                  <c:v>100</c:v>
                </c:pt>
                <c:pt idx="7">
                  <c:v>27.1</c:v>
                </c:pt>
                <c:pt idx="8">
                  <c:v>84.5</c:v>
                </c:pt>
                <c:pt idx="9">
                  <c:v>94.4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2749440"/>
        <c:axId val="162763520"/>
      </c:barChart>
      <c:catAx>
        <c:axId val="162749440"/>
        <c:scaling>
          <c:orientation val="maxMin"/>
        </c:scaling>
        <c:delete val="0"/>
        <c:axPos val="l"/>
        <c:numFmt formatCode="@" sourceLinked="0"/>
        <c:majorTickMark val="none"/>
        <c:minorTickMark val="none"/>
        <c:tickLblPos val="nextTo"/>
        <c:spPr>
          <a:ln w="9442">
            <a:noFill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2763520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62763520"/>
        <c:scaling>
          <c:orientation val="minMax"/>
          <c:max val="10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442">
            <a:noFill/>
          </a:ln>
        </c:spPr>
        <c:crossAx val="162749440"/>
        <c:crosses val="autoZero"/>
        <c:crossBetween val="between"/>
        <c:majorUnit val="50"/>
        <c:minorUnit val="10"/>
      </c:valAx>
      <c:spPr>
        <a:noFill/>
        <a:ln w="25179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9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520958083832336"/>
          <c:y val="2.1786492374727671E-3"/>
          <c:w val="0.39820359281438211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437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437">
                <a:noFill/>
              </a:ln>
            </c:spPr>
          </c:dPt>
          <c:dLbls>
            <c:numFmt formatCode="0&quot;%&quot;" sourceLinked="0"/>
            <c:spPr>
              <a:noFill/>
              <a:ln w="25437">
                <a:noFill/>
              </a:ln>
            </c:spPr>
            <c:txPr>
              <a:bodyPr/>
              <a:lstStyle/>
              <a:p>
                <a:pPr>
                  <a:defRPr sz="100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12"/>
                <c:pt idx="0">
                  <c:v>Все 12+ лет</c:v>
                </c:pt>
                <c:pt idx="2">
                  <c:v>Работают</c:v>
                </c:pt>
                <c:pt idx="3">
                  <c:v>Не работают</c:v>
                </c:pt>
                <c:pt idx="5">
                  <c:v>1 человек в семье</c:v>
                </c:pt>
                <c:pt idx="6">
                  <c:v>2 человека в семье</c:v>
                </c:pt>
                <c:pt idx="7">
                  <c:v>3+ человек в семье</c:v>
                </c:pt>
                <c:pt idx="9">
                  <c:v>Доход &lt; среднего</c:v>
                </c:pt>
                <c:pt idx="10">
                  <c:v>Средний доход</c:v>
                </c:pt>
                <c:pt idx="11">
                  <c:v>Доход &gt; среднего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68.400000000000006</c:v>
                </c:pt>
                <c:pt idx="2">
                  <c:v>79.8</c:v>
                </c:pt>
                <c:pt idx="3">
                  <c:v>53.7</c:v>
                </c:pt>
                <c:pt idx="5">
                  <c:v>25.5</c:v>
                </c:pt>
                <c:pt idx="6">
                  <c:v>52.3</c:v>
                </c:pt>
                <c:pt idx="7">
                  <c:v>78.099999999999994</c:v>
                </c:pt>
                <c:pt idx="9">
                  <c:v>34</c:v>
                </c:pt>
                <c:pt idx="10">
                  <c:v>61.1</c:v>
                </c:pt>
                <c:pt idx="11">
                  <c:v>86.5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4167040"/>
        <c:axId val="164238464"/>
      </c:barChart>
      <c:catAx>
        <c:axId val="16416704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539">
            <a:noFill/>
          </a:ln>
        </c:spPr>
        <c:txPr>
          <a:bodyPr rot="0" vert="horz"/>
          <a:lstStyle/>
          <a:p>
            <a:pPr>
              <a:defRPr sz="1001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4238464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64238464"/>
        <c:scaling>
          <c:orientation val="minMax"/>
          <c:max val="11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539">
            <a:noFill/>
          </a:ln>
        </c:spPr>
        <c:crossAx val="164167040"/>
        <c:crosses val="autoZero"/>
        <c:crossBetween val="between"/>
        <c:majorUnit val="50"/>
        <c:minorUnit val="10"/>
      </c:valAx>
      <c:spPr>
        <a:noFill/>
        <a:ln w="2543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0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520958083832336"/>
          <c:y val="2.1786492374727671E-3"/>
          <c:w val="0.39820359281438211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437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437">
                <a:noFill/>
              </a:ln>
            </c:spPr>
          </c:dPt>
          <c:dLbls>
            <c:numFmt formatCode="0&quot;%&quot;" sourceLinked="0"/>
            <c:spPr>
              <a:noFill/>
              <a:ln w="25437">
                <a:noFill/>
              </a:ln>
            </c:spPr>
            <c:txPr>
              <a:bodyPr/>
              <a:lstStyle/>
              <a:p>
                <a:pPr>
                  <a:defRPr sz="100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12"/>
                <c:pt idx="0">
                  <c:v>Все 12+ лет</c:v>
                </c:pt>
                <c:pt idx="2">
                  <c:v>Работают</c:v>
                </c:pt>
                <c:pt idx="3">
                  <c:v>Не работают</c:v>
                </c:pt>
                <c:pt idx="5">
                  <c:v>1 человек в семье</c:v>
                </c:pt>
                <c:pt idx="6">
                  <c:v>2 человека в семье</c:v>
                </c:pt>
                <c:pt idx="7">
                  <c:v>3+ человек в семье</c:v>
                </c:pt>
                <c:pt idx="9">
                  <c:v>Доход &lt; среднего</c:v>
                </c:pt>
                <c:pt idx="10">
                  <c:v>Средний доход</c:v>
                </c:pt>
                <c:pt idx="11">
                  <c:v>Доход &gt; среднего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75</c:v>
                </c:pt>
                <c:pt idx="2">
                  <c:v>84.4</c:v>
                </c:pt>
                <c:pt idx="3">
                  <c:v>63.4</c:v>
                </c:pt>
                <c:pt idx="5">
                  <c:v>35.5</c:v>
                </c:pt>
                <c:pt idx="6">
                  <c:v>66.3</c:v>
                </c:pt>
                <c:pt idx="7">
                  <c:v>85</c:v>
                </c:pt>
                <c:pt idx="9">
                  <c:v>40.299999999999997</c:v>
                </c:pt>
                <c:pt idx="10">
                  <c:v>73</c:v>
                </c:pt>
                <c:pt idx="11">
                  <c:v>88.3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4189312"/>
        <c:axId val="164190848"/>
      </c:barChart>
      <c:catAx>
        <c:axId val="16418931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539">
            <a:noFill/>
          </a:ln>
        </c:spPr>
        <c:txPr>
          <a:bodyPr rot="0" vert="horz"/>
          <a:lstStyle/>
          <a:p>
            <a:pPr>
              <a:defRPr sz="1001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4190848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64190848"/>
        <c:scaling>
          <c:orientation val="minMax"/>
          <c:max val="11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539">
            <a:noFill/>
          </a:ln>
        </c:spPr>
        <c:crossAx val="164189312"/>
        <c:crosses val="autoZero"/>
        <c:crossBetween val="between"/>
        <c:majorUnit val="50"/>
        <c:minorUnit val="10"/>
      </c:valAx>
      <c:spPr>
        <a:noFill/>
        <a:ln w="2543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0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520958083832336"/>
          <c:y val="2.1786492374727671E-3"/>
          <c:w val="0.38587944395865043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328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328">
                <a:noFill/>
              </a:ln>
            </c:spPr>
          </c:dPt>
          <c:dLbls>
            <c:numFmt formatCode="0&quot;%&quot;" sourceLinked="0"/>
            <c:spPr>
              <a:noFill/>
              <a:ln w="25328">
                <a:noFill/>
              </a:ln>
            </c:spPr>
            <c:txPr>
              <a:bodyPr/>
              <a:lstStyle/>
              <a:p>
                <a:pPr>
                  <a:defRPr sz="997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12"/>
                <c:pt idx="0">
                  <c:v>Все 12+ лет</c:v>
                </c:pt>
                <c:pt idx="2">
                  <c:v>Работают</c:v>
                </c:pt>
                <c:pt idx="3">
                  <c:v>Не работают</c:v>
                </c:pt>
                <c:pt idx="5">
                  <c:v>1 человек в семье</c:v>
                </c:pt>
                <c:pt idx="6">
                  <c:v>2 человека в семье</c:v>
                </c:pt>
                <c:pt idx="7">
                  <c:v>3+ человек в семье</c:v>
                </c:pt>
                <c:pt idx="9">
                  <c:v>Доход &lt; среднего</c:v>
                </c:pt>
                <c:pt idx="10">
                  <c:v>Средний доход</c:v>
                </c:pt>
                <c:pt idx="11">
                  <c:v>Доход &gt; среднего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75.400000000000006</c:v>
                </c:pt>
                <c:pt idx="2">
                  <c:v>86.5</c:v>
                </c:pt>
                <c:pt idx="3">
                  <c:v>62</c:v>
                </c:pt>
                <c:pt idx="5">
                  <c:v>33.200000000000003</c:v>
                </c:pt>
                <c:pt idx="6">
                  <c:v>64</c:v>
                </c:pt>
                <c:pt idx="7">
                  <c:v>87.6</c:v>
                </c:pt>
                <c:pt idx="9">
                  <c:v>43</c:v>
                </c:pt>
                <c:pt idx="10">
                  <c:v>71.400000000000006</c:v>
                </c:pt>
                <c:pt idx="11">
                  <c:v>87.6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4203904"/>
        <c:axId val="164205696"/>
      </c:barChart>
      <c:catAx>
        <c:axId val="16420390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498">
            <a:noFill/>
          </a:ln>
        </c:spPr>
        <c:txPr>
          <a:bodyPr rot="0" vert="horz"/>
          <a:lstStyle/>
          <a:p>
            <a:pPr>
              <a:defRPr sz="997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4205696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64205696"/>
        <c:scaling>
          <c:orientation val="minMax"/>
          <c:max val="11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498">
            <a:noFill/>
          </a:ln>
        </c:spPr>
        <c:crossAx val="164203904"/>
        <c:crosses val="autoZero"/>
        <c:crossBetween val="between"/>
        <c:majorUnit val="50"/>
        <c:minorUnit val="10"/>
      </c:valAx>
      <c:spPr>
        <a:noFill/>
        <a:ln w="2532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97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593886462882099E-2"/>
          <c:y val="9.2936748555665527E-2"/>
          <c:w val="0.89519650655021854"/>
          <c:h val="0.63923422385141015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Sheet1!$B$1:$B$3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tx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tx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tx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tx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2"/>
            <c:invertIfNegative val="0"/>
            <c:bubble3D val="0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3"/>
            <c:invertIfNegative val="0"/>
            <c:bubble3D val="0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5"/>
            <c:invertIfNegative val="0"/>
            <c:bubble3D val="0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6"/>
            <c:invertIfNegative val="0"/>
            <c:bubble3D val="0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7"/>
            <c:invertIfNegative val="0"/>
            <c:bubble3D val="0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8"/>
            <c:invertIfNegative val="0"/>
            <c:bubble3D val="0"/>
            <c:spPr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c:spPr>
          </c:dPt>
          <c:dLbls>
            <c:numFmt formatCode="0&quot;%&quot;" sourceLinked="0"/>
            <c:spPr>
              <a:noFill/>
              <a:ln w="24685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Sheet1!$A$3:$A$19</c:f>
              <c:strCache>
                <c:ptCount val="14"/>
                <c:pt idx="1">
                  <c:v>Екатеринбург</c:v>
                </c:pt>
                <c:pt idx="2">
                  <c:v>Новосибирск</c:v>
                </c:pt>
                <c:pt idx="3">
                  <c:v>Казань</c:v>
                </c:pt>
                <c:pt idx="6">
                  <c:v>Екатеринбург</c:v>
                </c:pt>
                <c:pt idx="7">
                  <c:v>Новосибирск</c:v>
                </c:pt>
                <c:pt idx="8">
                  <c:v>Казань</c:v>
                </c:pt>
                <c:pt idx="11">
                  <c:v>Екатеринбург</c:v>
                </c:pt>
                <c:pt idx="12">
                  <c:v>Новосибирск</c:v>
                </c:pt>
                <c:pt idx="13">
                  <c:v>Казань</c:v>
                </c:pt>
              </c:strCache>
            </c:strRef>
          </c:cat>
          <c:val>
            <c:numRef>
              <c:f>Sheet1!$B$3:$B$19</c:f>
              <c:numCache>
                <c:formatCode>General</c:formatCode>
                <c:ptCount val="15"/>
                <c:pt idx="1">
                  <c:v>42.3</c:v>
                </c:pt>
                <c:pt idx="2">
                  <c:v>42.9</c:v>
                </c:pt>
                <c:pt idx="3">
                  <c:v>44.6</c:v>
                </c:pt>
                <c:pt idx="6">
                  <c:v>38.5</c:v>
                </c:pt>
                <c:pt idx="7">
                  <c:v>38.799999999999997</c:v>
                </c:pt>
                <c:pt idx="8">
                  <c:v>41.1</c:v>
                </c:pt>
                <c:pt idx="11">
                  <c:v>31.8</c:v>
                </c:pt>
                <c:pt idx="12">
                  <c:v>31</c:v>
                </c:pt>
                <c:pt idx="13">
                  <c:v>35.299999999999997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"/>
        <c:axId val="168389248"/>
        <c:axId val="168391040"/>
      </c:barChart>
      <c:barChart>
        <c:barDir val="col"/>
        <c:grouping val="clustered"/>
        <c:varyColors val="0"/>
        <c:ser>
          <c:idx val="0"/>
          <c:order val="1"/>
          <c:tx>
            <c:strRef>
              <c:f>Sheet1!$C$1:$C$3</c:f>
              <c:strCache>
                <c:ptCount val="1"/>
                <c:pt idx="0">
                  <c:v>000</c:v>
                </c:pt>
              </c:strCache>
            </c:strRef>
          </c:tx>
          <c:spPr>
            <a:noFill/>
            <a:ln>
              <a:noFill/>
            </a:ln>
          </c:spPr>
          <c:invertIfNegative val="0"/>
          <c:dLbls>
            <c:numFmt formatCode="\ 0.0&quot; млн.чел.&quot;" sourceLinked="0"/>
            <c:txPr>
              <a:bodyPr rot="-5400000" vert="horz"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Sheet1!$A$3:$A$19</c:f>
              <c:strCache>
                <c:ptCount val="14"/>
                <c:pt idx="1">
                  <c:v>Екатеринбург</c:v>
                </c:pt>
                <c:pt idx="2">
                  <c:v>Новосибирск</c:v>
                </c:pt>
                <c:pt idx="3">
                  <c:v>Казань</c:v>
                </c:pt>
                <c:pt idx="6">
                  <c:v>Екатеринбург</c:v>
                </c:pt>
                <c:pt idx="7">
                  <c:v>Новосибирск</c:v>
                </c:pt>
                <c:pt idx="8">
                  <c:v>Казань</c:v>
                </c:pt>
                <c:pt idx="11">
                  <c:v>Екатеринбург</c:v>
                </c:pt>
                <c:pt idx="12">
                  <c:v>Новосибирск</c:v>
                </c:pt>
                <c:pt idx="13">
                  <c:v>Казань</c:v>
                </c:pt>
              </c:strCache>
            </c:strRef>
          </c:cat>
          <c:val>
            <c:numRef>
              <c:f>Sheet1!$C$3:$C$19</c:f>
              <c:numCache>
                <c:formatCode>General</c:formatCode>
                <c:ptCount val="15"/>
                <c:pt idx="1">
                  <c:v>0.51890000000000003</c:v>
                </c:pt>
                <c:pt idx="2">
                  <c:v>0.57799999999999996</c:v>
                </c:pt>
                <c:pt idx="3">
                  <c:v>0.45939999999999998</c:v>
                </c:pt>
                <c:pt idx="6">
                  <c:v>0.47239999999999999</c:v>
                </c:pt>
                <c:pt idx="7">
                  <c:v>0.52249999999999996</c:v>
                </c:pt>
                <c:pt idx="8">
                  <c:v>0.42349999999999999</c:v>
                </c:pt>
                <c:pt idx="11">
                  <c:v>0.39069999999999999</c:v>
                </c:pt>
                <c:pt idx="12">
                  <c:v>0.41770000000000002</c:v>
                </c:pt>
                <c:pt idx="13">
                  <c:v>0.36319999999999997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"/>
        <c:axId val="168394112"/>
        <c:axId val="168392576"/>
      </c:barChart>
      <c:catAx>
        <c:axId val="168389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257">
            <a:noFill/>
          </a:ln>
        </c:spPr>
        <c:txPr>
          <a:bodyPr rot="-5400000" vert="horz"/>
          <a:lstStyle/>
          <a:p>
            <a:pPr>
              <a:defRPr sz="12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8391040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68391040"/>
        <c:scaling>
          <c:orientation val="minMax"/>
          <c:min val="0"/>
        </c:scaling>
        <c:delete val="0"/>
        <c:axPos val="l"/>
        <c:numFmt formatCode="0&quot;%&quot;" sourceLinked="0"/>
        <c:majorTickMark val="out"/>
        <c:minorTickMark val="none"/>
        <c:tickLblPos val="nextTo"/>
        <c:spPr>
          <a:ln w="12343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80808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8389248"/>
        <c:crosses val="autoZero"/>
        <c:crossBetween val="between"/>
        <c:majorUnit val="10"/>
        <c:minorUnit val="5"/>
      </c:valAx>
      <c:valAx>
        <c:axId val="168392576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one"/>
        <c:crossAx val="168394112"/>
        <c:crosses val="max"/>
        <c:crossBetween val="between"/>
      </c:valAx>
      <c:catAx>
        <c:axId val="168394112"/>
        <c:scaling>
          <c:orientation val="minMax"/>
        </c:scaling>
        <c:delete val="1"/>
        <c:axPos val="b"/>
        <c:majorTickMark val="out"/>
        <c:minorTickMark val="none"/>
        <c:tickLblPos val="none"/>
        <c:crossAx val="168392576"/>
        <c:crosses val="autoZero"/>
        <c:auto val="0"/>
        <c:lblAlgn val="ctr"/>
        <c:lblOffset val="100"/>
        <c:noMultiLvlLbl val="0"/>
      </c:catAx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61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076923076924041"/>
          <c:y val="2.1691973969631692E-3"/>
          <c:w val="0.49112426035504819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248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248">
                <a:noFill/>
              </a:ln>
            </c:spPr>
          </c:dPt>
          <c:dLbls>
            <c:numFmt formatCode="0&quot;%&quot;" sourceLinked="0"/>
            <c:spPr>
              <a:noFill/>
              <a:ln w="25248">
                <a:noFill/>
              </a:ln>
            </c:spPr>
            <c:txPr>
              <a:bodyPr/>
              <a:lstStyle/>
              <a:p>
                <a:pPr>
                  <a:defRPr sz="99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мужчины</c:v>
                </c:pt>
                <c:pt idx="3">
                  <c:v>женщины</c:v>
                </c:pt>
                <c:pt idx="5">
                  <c:v>12-17 лет</c:v>
                </c:pt>
                <c:pt idx="6">
                  <c:v>18-24 лет</c:v>
                </c:pt>
                <c:pt idx="7">
                  <c:v>25-34 лет</c:v>
                </c:pt>
                <c:pt idx="8">
                  <c:v>35-44 лет</c:v>
                </c:pt>
                <c:pt idx="9">
                  <c:v>45+ лет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44.6</c:v>
                </c:pt>
                <c:pt idx="2">
                  <c:v>52.1</c:v>
                </c:pt>
                <c:pt idx="3">
                  <c:v>38.9</c:v>
                </c:pt>
                <c:pt idx="5">
                  <c:v>91</c:v>
                </c:pt>
                <c:pt idx="6">
                  <c:v>83.6</c:v>
                </c:pt>
                <c:pt idx="7">
                  <c:v>77.400000000000006</c:v>
                </c:pt>
                <c:pt idx="8">
                  <c:v>47.4</c:v>
                </c:pt>
                <c:pt idx="9">
                  <c:v>10.5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7026560"/>
        <c:axId val="177028096"/>
      </c:barChart>
      <c:catAx>
        <c:axId val="17702656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468">
            <a:noFill/>
          </a:ln>
        </c:spPr>
        <c:txPr>
          <a:bodyPr rot="0" vert="horz"/>
          <a:lstStyle/>
          <a:p>
            <a:pPr>
              <a:defRPr sz="1093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77028096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77028096"/>
        <c:scaling>
          <c:orientation val="minMax"/>
          <c:max val="10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468">
            <a:noFill/>
          </a:ln>
        </c:spPr>
        <c:crossAx val="177026560"/>
        <c:crosses val="autoZero"/>
        <c:crossBetween val="between"/>
        <c:majorUnit val="50"/>
        <c:minorUnit val="10"/>
      </c:valAx>
      <c:spPr>
        <a:noFill/>
        <a:ln w="2524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9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076923076924041"/>
          <c:y val="2.1691973969631692E-3"/>
          <c:w val="0.49408284023669941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248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248">
                <a:noFill/>
              </a:ln>
            </c:spPr>
          </c:dPt>
          <c:dLbls>
            <c:numFmt formatCode="0&quot;%&quot;" sourceLinked="0"/>
            <c:spPr>
              <a:noFill/>
              <a:ln w="25248">
                <a:noFill/>
              </a:ln>
            </c:spPr>
            <c:txPr>
              <a:bodyPr/>
              <a:lstStyle/>
              <a:p>
                <a:pPr>
                  <a:defRPr sz="99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мужчины</c:v>
                </c:pt>
                <c:pt idx="3">
                  <c:v>женщины</c:v>
                </c:pt>
                <c:pt idx="5">
                  <c:v>12-17 лет</c:v>
                </c:pt>
                <c:pt idx="6">
                  <c:v>18-24 лет</c:v>
                </c:pt>
                <c:pt idx="7">
                  <c:v>25-34 лет</c:v>
                </c:pt>
                <c:pt idx="8">
                  <c:v>35-44 лет</c:v>
                </c:pt>
                <c:pt idx="9">
                  <c:v>45+ лет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42.9</c:v>
                </c:pt>
                <c:pt idx="2">
                  <c:v>52.1</c:v>
                </c:pt>
                <c:pt idx="3">
                  <c:v>35.299999999999997</c:v>
                </c:pt>
                <c:pt idx="5">
                  <c:v>82.1</c:v>
                </c:pt>
                <c:pt idx="6">
                  <c:v>81.099999999999994</c:v>
                </c:pt>
                <c:pt idx="7">
                  <c:v>62.5</c:v>
                </c:pt>
                <c:pt idx="8">
                  <c:v>47.7</c:v>
                </c:pt>
                <c:pt idx="9">
                  <c:v>15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7052672"/>
        <c:axId val="177066752"/>
      </c:barChart>
      <c:catAx>
        <c:axId val="17705267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468">
            <a:noFill/>
          </a:ln>
        </c:spPr>
        <c:txPr>
          <a:bodyPr rot="0" vert="horz"/>
          <a:lstStyle/>
          <a:p>
            <a:pPr>
              <a:defRPr sz="1093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77066752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77066752"/>
        <c:scaling>
          <c:orientation val="minMax"/>
          <c:max val="10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468">
            <a:noFill/>
          </a:ln>
        </c:spPr>
        <c:crossAx val="177052672"/>
        <c:crosses val="autoZero"/>
        <c:crossBetween val="between"/>
        <c:majorUnit val="50"/>
        <c:minorUnit val="10"/>
      </c:valAx>
      <c:spPr>
        <a:noFill/>
        <a:ln w="2524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9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68249258160923"/>
          <c:y val="2.1786492374727671E-3"/>
          <c:w val="0.51335311572697506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179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179">
                <a:noFill/>
              </a:ln>
            </c:spPr>
          </c:dPt>
          <c:dLbls>
            <c:numFmt formatCode="0&quot;%&quot;" sourceLinked="0"/>
            <c:spPr>
              <a:noFill/>
              <a:ln w="25179">
                <a:noFill/>
              </a:ln>
            </c:spPr>
            <c:txPr>
              <a:bodyPr/>
              <a:lstStyle/>
              <a:p>
                <a:pPr>
                  <a:defRPr sz="99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Все 12+ лет</c:v>
                </c:pt>
                <c:pt idx="2">
                  <c:v>мужчины</c:v>
                </c:pt>
                <c:pt idx="3">
                  <c:v>женщины</c:v>
                </c:pt>
                <c:pt idx="5">
                  <c:v>12-17 лет</c:v>
                </c:pt>
                <c:pt idx="6">
                  <c:v>18-24 лет</c:v>
                </c:pt>
                <c:pt idx="7">
                  <c:v>25-34 лет</c:v>
                </c:pt>
                <c:pt idx="8">
                  <c:v>35-44 лет</c:v>
                </c:pt>
                <c:pt idx="9">
                  <c:v>45+ лет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42.3</c:v>
                </c:pt>
                <c:pt idx="2">
                  <c:v>48.4</c:v>
                </c:pt>
                <c:pt idx="3">
                  <c:v>37.4</c:v>
                </c:pt>
                <c:pt idx="5">
                  <c:v>88.5</c:v>
                </c:pt>
                <c:pt idx="6">
                  <c:v>86.6</c:v>
                </c:pt>
                <c:pt idx="7">
                  <c:v>60.5</c:v>
                </c:pt>
                <c:pt idx="8">
                  <c:v>45.8</c:v>
                </c:pt>
                <c:pt idx="9">
                  <c:v>11.8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8018688"/>
        <c:axId val="168020224"/>
      </c:barChart>
      <c:catAx>
        <c:axId val="168018688"/>
        <c:scaling>
          <c:orientation val="maxMin"/>
        </c:scaling>
        <c:delete val="0"/>
        <c:axPos val="l"/>
        <c:numFmt formatCode="@" sourceLinked="0"/>
        <c:majorTickMark val="none"/>
        <c:minorTickMark val="none"/>
        <c:tickLblPos val="nextTo"/>
        <c:spPr>
          <a:ln w="9442">
            <a:noFill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8020224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68020224"/>
        <c:scaling>
          <c:orientation val="minMax"/>
          <c:max val="10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442">
            <a:noFill/>
          </a:ln>
        </c:spPr>
        <c:crossAx val="168018688"/>
        <c:crosses val="autoZero"/>
        <c:crossBetween val="between"/>
        <c:majorUnit val="50"/>
        <c:minorUnit val="10"/>
      </c:valAx>
      <c:spPr>
        <a:noFill/>
        <a:ln w="25179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9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7129096062450446"/>
          <c:y val="2.1786492374727671E-3"/>
          <c:w val="0.39161157092496013"/>
          <c:h val="0.98674731985032449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 от всей аудитории Интернета 12+</c:v>
                </c:pt>
              </c:strCache>
            </c:strRef>
          </c:tx>
          <c:spPr>
            <a:gradFill rotWithShape="0">
              <a:gsLst>
                <a:gs pos="0">
                  <a:srgbClr val="E02A8F"/>
                </a:gs>
                <a:gs pos="50000">
                  <a:srgbClr val="E02A8F">
                    <a:gamma/>
                    <a:tint val="69804"/>
                    <a:invGamma/>
                  </a:srgbClr>
                </a:gs>
                <a:gs pos="100000">
                  <a:srgbClr val="E02A8F"/>
                </a:gs>
              </a:gsLst>
              <a:lin ang="5400000" scaled="1"/>
            </a:gradFill>
            <a:ln w="23385">
              <a:noFill/>
            </a:ln>
          </c:spPr>
          <c:invertIfNegative val="0"/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accent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      работе</c:v>
                </c:pt>
                <c:pt idx="2">
                  <c:v>В учебном заведении</c:v>
                </c:pt>
                <c:pt idx="3">
                  <c:v>В интернет-       кафе,  в компьютерном центре</c:v>
                </c:pt>
                <c:pt idx="4">
                  <c:v>В гостях</c:v>
                </c:pt>
                <c:pt idx="5">
                  <c:v>В другом      месте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88.6</c:v>
                </c:pt>
                <c:pt idx="1">
                  <c:v>35.200000000000003</c:v>
                </c:pt>
                <c:pt idx="2">
                  <c:v>5</c:v>
                </c:pt>
                <c:pt idx="3">
                  <c:v>4</c:v>
                </c:pt>
                <c:pt idx="4">
                  <c:v>12.2</c:v>
                </c:pt>
                <c:pt idx="5">
                  <c:v>5.4</c:v>
                </c:pt>
              </c:numCache>
            </c:numRef>
          </c:val>
        </c:ser>
        <c:ser>
          <c:idx val="3"/>
          <c:order val="1"/>
          <c:tx>
            <c:strRef>
              <c:f>Sheet1!$C$1</c:f>
              <c:strCache>
                <c:ptCount val="1"/>
                <c:pt idx="0">
                  <c:v>% от работающей аудитории Интернета</c:v>
                </c:pt>
              </c:strCache>
            </c:strRef>
          </c:tx>
          <c:spPr>
            <a:gradFill rotWithShape="0">
              <a:gsLst>
                <a:gs pos="0">
                  <a:srgbClr val="00A5C5"/>
                </a:gs>
                <a:gs pos="50000">
                  <a:srgbClr val="00A5C5">
                    <a:gamma/>
                    <a:tint val="55686"/>
                    <a:invGamma/>
                  </a:srgbClr>
                </a:gs>
                <a:gs pos="100000">
                  <a:srgbClr val="00A5C5"/>
                </a:gs>
              </a:gsLst>
              <a:lin ang="5400000" scaled="1"/>
            </a:gradFill>
            <a:ln w="23385">
              <a:noFill/>
            </a:ln>
          </c:spPr>
          <c:invertIfNegative val="0"/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      работе</c:v>
                </c:pt>
                <c:pt idx="2">
                  <c:v>В учебном заведении</c:v>
                </c:pt>
                <c:pt idx="3">
                  <c:v>В интернет-       кафе,  в компьютерном центре</c:v>
                </c:pt>
                <c:pt idx="4">
                  <c:v>В гостях</c:v>
                </c:pt>
                <c:pt idx="5">
                  <c:v>В другом      месте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88.5</c:v>
                </c:pt>
                <c:pt idx="1">
                  <c:v>51.2</c:v>
                </c:pt>
                <c:pt idx="2">
                  <c:v>2.9</c:v>
                </c:pt>
                <c:pt idx="3">
                  <c:v>4.2</c:v>
                </c:pt>
                <c:pt idx="4">
                  <c:v>11.9</c:v>
                </c:pt>
                <c:pt idx="5">
                  <c:v>6.5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069824"/>
        <c:axId val="45071360"/>
      </c:barChart>
      <c:catAx>
        <c:axId val="45069824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none"/>
        <c:crossAx val="45071360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45071360"/>
        <c:scaling>
          <c:orientation val="minMax"/>
          <c:max val="119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8769">
            <a:noFill/>
          </a:ln>
        </c:spPr>
        <c:crossAx val="45069824"/>
        <c:crosses val="autoZero"/>
        <c:crossBetween val="between"/>
      </c:valAx>
      <c:spPr>
        <a:noFill/>
        <a:ln w="2338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2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552099533437437E-3"/>
          <c:y val="0.20280151181117193"/>
          <c:w val="0.99772484832839148"/>
          <c:h val="0.67062294922453836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Смартфон/коммуникатор</c:v>
                </c:pt>
              </c:strCache>
            </c:strRef>
          </c:tx>
          <c:spPr>
            <a:solidFill>
              <a:schemeClr val="accent1"/>
            </a:solidFill>
            <a:ln w="19904">
              <a:noFill/>
            </a:ln>
          </c:spPr>
          <c:invertIfNegative val="0"/>
          <c:dLbls>
            <c:numFmt formatCode="0&quot;%&quot;" sourceLinked="0"/>
            <c:spPr>
              <a:noFill/>
              <a:ln w="19904">
                <a:noFill/>
              </a:ln>
            </c:spPr>
            <c:txPr>
              <a:bodyPr/>
              <a:lstStyle/>
              <a:p>
                <a:pPr>
                  <a:defRPr sz="125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Екатеринбург</c:v>
                </c:pt>
                <c:pt idx="1">
                  <c:v>Новосибирск</c:v>
                </c:pt>
                <c:pt idx="2">
                  <c:v>Казань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69.7</c:v>
                </c:pt>
                <c:pt idx="1">
                  <c:v>71.5</c:v>
                </c:pt>
                <c:pt idx="2">
                  <c:v>68.5</c:v>
                </c:pt>
              </c:numCache>
            </c:numRef>
          </c:val>
        </c:ser>
        <c:ser>
          <c:idx val="6"/>
          <c:order val="1"/>
          <c:tx>
            <c:strRef>
              <c:f>Sheet1!$C$1</c:f>
              <c:strCache>
                <c:ptCount val="1"/>
                <c:pt idx="0">
                  <c:v>Интернет-планшет</c:v>
                </c:pt>
              </c:strCache>
            </c:strRef>
          </c:tx>
          <c:spPr>
            <a:solidFill>
              <a:srgbClr val="00A5C5"/>
            </a:solidFill>
            <a:ln w="19904">
              <a:noFill/>
            </a:ln>
          </c:spPr>
          <c:invertIfNegative val="0"/>
          <c:dLbls>
            <c:numFmt formatCode="0&quot;%&quot;" sourceLinked="0"/>
            <c:spPr>
              <a:noFill/>
              <a:ln w="19904">
                <a:noFill/>
              </a:ln>
            </c:spPr>
            <c:txPr>
              <a:bodyPr/>
              <a:lstStyle/>
              <a:p>
                <a:pPr>
                  <a:defRPr sz="125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Екатеринбург</c:v>
                </c:pt>
                <c:pt idx="1">
                  <c:v>Новосибирск</c:v>
                </c:pt>
                <c:pt idx="2">
                  <c:v>Казань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52.5</c:v>
                </c:pt>
                <c:pt idx="1">
                  <c:v>50.4</c:v>
                </c:pt>
                <c:pt idx="2">
                  <c:v>46.7</c:v>
                </c:pt>
              </c:numCache>
            </c:numRef>
          </c:val>
        </c:ser>
        <c:ser>
          <c:idx val="10"/>
          <c:order val="2"/>
          <c:tx>
            <c:strRef>
              <c:f>Sheet1!$D$1</c:f>
              <c:strCache>
                <c:ptCount val="1"/>
                <c:pt idx="0">
                  <c:v>Обычный мобильный телефон</c:v>
                </c:pt>
              </c:strCache>
            </c:strRef>
          </c:tx>
          <c:spPr>
            <a:solidFill>
              <a:srgbClr val="969696"/>
            </a:solidFill>
            <a:ln w="19904">
              <a:noFill/>
            </a:ln>
          </c:spPr>
          <c:invertIfNegative val="0"/>
          <c:dLbls>
            <c:numFmt formatCode="0&quot;%&quot;" sourceLinked="0"/>
            <c:spPr>
              <a:noFill/>
              <a:ln w="19904">
                <a:noFill/>
              </a:ln>
            </c:spPr>
            <c:txPr>
              <a:bodyPr/>
              <a:lstStyle/>
              <a:p>
                <a:pPr>
                  <a:defRPr sz="125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Екатеринбург</c:v>
                </c:pt>
                <c:pt idx="1">
                  <c:v>Новосибирск</c:v>
                </c:pt>
                <c:pt idx="2">
                  <c:v>Казань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30.5</c:v>
                </c:pt>
                <c:pt idx="1">
                  <c:v>27.5</c:v>
                </c:pt>
                <c:pt idx="2">
                  <c:v>31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0"/>
        <c:axId val="182685056"/>
        <c:axId val="182695040"/>
      </c:barChart>
      <c:catAx>
        <c:axId val="182685056"/>
        <c:scaling>
          <c:orientation val="minMax"/>
        </c:scaling>
        <c:delete val="0"/>
        <c:axPos val="b"/>
        <c:majorTickMark val="out"/>
        <c:minorTickMark val="none"/>
        <c:tickLblPos val="none"/>
        <c:crossAx val="182695040"/>
        <c:crosses val="autoZero"/>
        <c:auto val="1"/>
        <c:lblAlgn val="ctr"/>
        <c:lblOffset val="100"/>
        <c:noMultiLvlLbl val="0"/>
      </c:catAx>
      <c:valAx>
        <c:axId val="182695040"/>
        <c:scaling>
          <c:orientation val="minMax"/>
          <c:min val="0"/>
        </c:scaling>
        <c:delete val="1"/>
        <c:axPos val="l"/>
        <c:numFmt formatCode="General" sourceLinked="1"/>
        <c:majorTickMark val="out"/>
        <c:minorTickMark val="none"/>
        <c:tickLblPos val="none"/>
        <c:crossAx val="182685056"/>
        <c:crosses val="autoZero"/>
        <c:crossBetween val="between"/>
        <c:majorUnit val="5"/>
        <c:minorUnit val="5"/>
      </c:valAx>
    </c:plotArea>
    <c:legend>
      <c:legendPos val="b"/>
      <c:layout>
        <c:manualLayout>
          <c:xMode val="edge"/>
          <c:yMode val="edge"/>
          <c:x val="0.62532491645005883"/>
          <c:y val="2.4346206797890117E-3"/>
          <c:w val="0.37122162737456016"/>
          <c:h val="0.19237848168363003"/>
        </c:manualLayout>
      </c:layout>
      <c:overlay val="0"/>
      <c:spPr>
        <a:solidFill>
          <a:schemeClr val="accent3"/>
        </a:solidFill>
        <a:ln w="9952">
          <a:solidFill>
            <a:srgbClr val="C0C0C0"/>
          </a:solidFill>
          <a:prstDash val="solid"/>
        </a:ln>
      </c:spPr>
      <c:txPr>
        <a:bodyPr/>
        <a:lstStyle/>
        <a:p>
          <a:pPr>
            <a:defRPr sz="1600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54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474406991260924"/>
          <c:y val="3.9215686274509812E-3"/>
          <c:w val="0.76279650436956348"/>
          <c:h val="0.91670968480003945"/>
        </c:manualLayout>
      </c:layout>
      <c:barChart>
        <c:barDir val="bar"/>
        <c:grouping val="clustered"/>
        <c:varyColors val="0"/>
        <c:ser>
          <c:idx val="2"/>
          <c:order val="0"/>
          <c:tx>
            <c:strRef>
              <c:f>Sheet1!$C$1</c:f>
              <c:strCache>
                <c:ptCount val="1"/>
              </c:strCache>
            </c:strRef>
          </c:tx>
          <c:spPr>
            <a:noFill/>
            <a:ln w="26914">
              <a:noFill/>
            </a:ln>
          </c:spPr>
          <c:invertIfNegative val="0"/>
          <c:dLbls>
            <c:numFmt formatCode="0" sourceLinked="0"/>
            <c:spPr>
              <a:solidFill>
                <a:schemeClr val="tx2">
                  <a:lumMod val="75000"/>
                </a:schemeClr>
              </a:solidFill>
              <a:ln w="25400" cap="flat" cmpd="sng">
                <a:noFill/>
                <a:prstDash val="solid"/>
                <a:round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chemeClr val="accent3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Sheet1!$B$2:$B$25</c:f>
              <c:strCache>
                <c:ptCount val="23"/>
                <c:pt idx="0">
                  <c:v>Мужчины</c:v>
                </c:pt>
                <c:pt idx="1">
                  <c:v>Женщины</c:v>
                </c:pt>
                <c:pt idx="3">
                  <c:v> 12-17</c:v>
                </c:pt>
                <c:pt idx="4">
                  <c:v>18-24</c:v>
                </c:pt>
                <c:pt idx="5">
                  <c:v>25-34</c:v>
                </c:pt>
                <c:pt idx="6">
                  <c:v>35-44</c:v>
                </c:pt>
                <c:pt idx="7">
                  <c:v>45-54</c:v>
                </c:pt>
                <c:pt idx="8">
                  <c:v>55-64</c:v>
                </c:pt>
                <c:pt idx="10">
                  <c:v>Один</c:v>
                </c:pt>
                <c:pt idx="11">
                  <c:v>Два</c:v>
                </c:pt>
                <c:pt idx="12">
                  <c:v>Три и более</c:v>
                </c:pt>
                <c:pt idx="14">
                  <c:v>Работают</c:v>
                </c:pt>
                <c:pt idx="15">
                  <c:v>Не работают</c:v>
                </c:pt>
                <c:pt idx="17">
                  <c:v>Руководители</c:v>
                </c:pt>
                <c:pt idx="18">
                  <c:v>Специалисты</c:v>
                </c:pt>
                <c:pt idx="19">
                  <c:v>Служащие</c:v>
                </c:pt>
                <c:pt idx="20">
                  <c:v>Рабочие</c:v>
                </c:pt>
                <c:pt idx="21">
                  <c:v>Учащиеся</c:v>
                </c:pt>
                <c:pt idx="22">
                  <c:v>Домохозяйки</c:v>
                </c:pt>
              </c:strCache>
            </c:strRef>
          </c:cat>
          <c:val>
            <c:numRef>
              <c:f>Sheet1!$C$2:$C$25</c:f>
              <c:numCache>
                <c:formatCode>General</c:formatCode>
                <c:ptCount val="24"/>
                <c:pt idx="0">
                  <c:v>124</c:v>
                </c:pt>
                <c:pt idx="1">
                  <c:v>127</c:v>
                </c:pt>
                <c:pt idx="3">
                  <c:v>147</c:v>
                </c:pt>
                <c:pt idx="4">
                  <c:v>134</c:v>
                </c:pt>
                <c:pt idx="5">
                  <c:v>119</c:v>
                </c:pt>
                <c:pt idx="6">
                  <c:v>124</c:v>
                </c:pt>
                <c:pt idx="7">
                  <c:v>127</c:v>
                </c:pt>
                <c:pt idx="8">
                  <c:v>114</c:v>
                </c:pt>
                <c:pt idx="10">
                  <c:v>125</c:v>
                </c:pt>
                <c:pt idx="11">
                  <c:v>121</c:v>
                </c:pt>
                <c:pt idx="12">
                  <c:v>127</c:v>
                </c:pt>
                <c:pt idx="14">
                  <c:v>121</c:v>
                </c:pt>
                <c:pt idx="15">
                  <c:v>139</c:v>
                </c:pt>
                <c:pt idx="17">
                  <c:v>119</c:v>
                </c:pt>
                <c:pt idx="18">
                  <c:v>119</c:v>
                </c:pt>
                <c:pt idx="19">
                  <c:v>125</c:v>
                </c:pt>
                <c:pt idx="20">
                  <c:v>123</c:v>
                </c:pt>
                <c:pt idx="21">
                  <c:v>144</c:v>
                </c:pt>
                <c:pt idx="22">
                  <c:v>135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0"/>
        <c:axId val="182610176"/>
        <c:axId val="183083008"/>
      </c:barChart>
      <c:catAx>
        <c:axId val="182610176"/>
        <c:scaling>
          <c:orientation val="maxMin"/>
        </c:scaling>
        <c:delete val="0"/>
        <c:axPos val="l"/>
        <c:majorGridlines>
          <c:spPr>
            <a:ln w="6350">
              <a:solidFill>
                <a:schemeClr val="bg1">
                  <a:lumMod val="85000"/>
                </a:schemeClr>
              </a:solidFill>
              <a:prstDash val="sysDash"/>
            </a:ln>
          </c:spPr>
        </c:majorGridlines>
        <c:numFmt formatCode="General" sourceLinked="1"/>
        <c:majorTickMark val="none"/>
        <c:minorTickMark val="none"/>
        <c:tickLblPos val="low"/>
        <c:spPr>
          <a:ln w="13457">
            <a:solidFill>
              <a:schemeClr val="bg2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333333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83083008"/>
        <c:crossesAt val="0"/>
        <c:auto val="0"/>
        <c:lblAlgn val="ctr"/>
        <c:lblOffset val="100"/>
        <c:tickLblSkip val="1"/>
        <c:tickMarkSkip val="1"/>
        <c:noMultiLvlLbl val="0"/>
      </c:catAx>
      <c:valAx>
        <c:axId val="183083008"/>
        <c:scaling>
          <c:orientation val="minMax"/>
          <c:max val="155"/>
          <c:min val="115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solidFill>
                      <a:schemeClr val="bg2">
                        <a:lumMod val="75000"/>
                      </a:schemeClr>
                    </a:solidFill>
                  </a:defRPr>
                </a:pPr>
                <a:r>
                  <a:rPr lang="ru-RU" dirty="0" smtClean="0">
                    <a:solidFill>
                      <a:schemeClr val="bg2">
                        <a:lumMod val="75000"/>
                      </a:schemeClr>
                    </a:solidFill>
                  </a:rPr>
                  <a:t>минут</a:t>
                </a:r>
                <a:endParaRPr lang="ru-RU" dirty="0">
                  <a:solidFill>
                    <a:schemeClr val="bg2">
                      <a:lumMod val="75000"/>
                    </a:schemeClr>
                  </a:solidFill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out"/>
        <c:tickLblPos val="nextTo"/>
        <c:spPr>
          <a:ln w="10093">
            <a:solidFill>
              <a:schemeClr val="bg2"/>
            </a:solidFill>
          </a:ln>
        </c:spPr>
        <c:txPr>
          <a:bodyPr/>
          <a:lstStyle/>
          <a:p>
            <a:pPr>
              <a:defRPr sz="1000" b="0">
                <a:solidFill>
                  <a:schemeClr val="bg2"/>
                </a:solidFill>
              </a:defRPr>
            </a:pPr>
            <a:endParaRPr lang="ru-RU"/>
          </a:p>
        </c:txPr>
        <c:crossAx val="182610176"/>
        <c:crosses val="max"/>
        <c:crossBetween val="between"/>
        <c:minorUnit val="1"/>
      </c:valAx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6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7129096062450446"/>
          <c:y val="2.1786492374727671E-3"/>
          <c:w val="0.39161157092496013"/>
          <c:h val="0.98674731985032449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 от всей аудитории Интернета 12+</c:v>
                </c:pt>
              </c:strCache>
            </c:strRef>
          </c:tx>
          <c:spPr>
            <a:gradFill rotWithShape="0">
              <a:gsLst>
                <a:gs pos="0">
                  <a:srgbClr val="E02A8F"/>
                </a:gs>
                <a:gs pos="50000">
                  <a:srgbClr val="E02A8F">
                    <a:gamma/>
                    <a:tint val="69804"/>
                    <a:invGamma/>
                  </a:srgbClr>
                </a:gs>
                <a:gs pos="100000">
                  <a:srgbClr val="E02A8F"/>
                </a:gs>
              </a:gsLst>
              <a:lin ang="5400000" scaled="1"/>
            </a:gradFill>
            <a:ln w="23385">
              <a:noFill/>
            </a:ln>
          </c:spPr>
          <c:invertIfNegative val="0"/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accent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работе</c:v>
                </c:pt>
                <c:pt idx="2">
                  <c:v>В учебном заведении</c:v>
                </c:pt>
                <c:pt idx="3">
                  <c:v>В интернет-кафе,            в компьютерном центре</c:v>
                </c:pt>
                <c:pt idx="4">
                  <c:v>В гостях</c:v>
                </c:pt>
                <c:pt idx="5">
                  <c:v>В другом      месте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84.4</c:v>
                </c:pt>
                <c:pt idx="1">
                  <c:v>37.200000000000003</c:v>
                </c:pt>
                <c:pt idx="2">
                  <c:v>4.7</c:v>
                </c:pt>
                <c:pt idx="3">
                  <c:v>2</c:v>
                </c:pt>
                <c:pt idx="4">
                  <c:v>7.2</c:v>
                </c:pt>
                <c:pt idx="5">
                  <c:v>6.2</c:v>
                </c:pt>
              </c:numCache>
            </c:numRef>
          </c:val>
        </c:ser>
        <c:ser>
          <c:idx val="3"/>
          <c:order val="1"/>
          <c:tx>
            <c:strRef>
              <c:f>Sheet1!$C$1</c:f>
              <c:strCache>
                <c:ptCount val="1"/>
                <c:pt idx="0">
                  <c:v>% от работающей аудитории Интернета</c:v>
                </c:pt>
              </c:strCache>
            </c:strRef>
          </c:tx>
          <c:spPr>
            <a:gradFill rotWithShape="0">
              <a:gsLst>
                <a:gs pos="0">
                  <a:srgbClr val="00A5C5"/>
                </a:gs>
                <a:gs pos="50000">
                  <a:srgbClr val="00A5C5">
                    <a:gamma/>
                    <a:tint val="55686"/>
                    <a:invGamma/>
                  </a:srgbClr>
                </a:gs>
                <a:gs pos="100000">
                  <a:srgbClr val="00A5C5"/>
                </a:gs>
              </a:gsLst>
              <a:lin ang="5400000" scaled="1"/>
            </a:gradFill>
            <a:ln w="23385">
              <a:noFill/>
            </a:ln>
          </c:spPr>
          <c:invertIfNegative val="0"/>
          <c:dLbls>
            <c:numFmt formatCode="0&quot;%&quot;" sourceLinked="0"/>
            <c:spPr>
              <a:noFill/>
              <a:ln w="23385">
                <a:noFill/>
              </a:ln>
            </c:spPr>
            <c:txPr>
              <a:bodyPr/>
              <a:lstStyle/>
              <a:p>
                <a:pPr>
                  <a:defRPr sz="980" b="1" i="0" u="none" strike="noStrike" baseline="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У себя дома</c:v>
                </c:pt>
                <c:pt idx="1">
                  <c:v>У себя на работе</c:v>
                </c:pt>
                <c:pt idx="2">
                  <c:v>В учебном заведении</c:v>
                </c:pt>
                <c:pt idx="3">
                  <c:v>В интернет-кафе,            в компьютерном центре</c:v>
                </c:pt>
                <c:pt idx="4">
                  <c:v>В гостях</c:v>
                </c:pt>
                <c:pt idx="5">
                  <c:v>В другом      месте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83.4</c:v>
                </c:pt>
                <c:pt idx="1">
                  <c:v>53.6</c:v>
                </c:pt>
                <c:pt idx="2">
                  <c:v>2.9</c:v>
                </c:pt>
                <c:pt idx="3">
                  <c:v>2.2000000000000002</c:v>
                </c:pt>
                <c:pt idx="4">
                  <c:v>7.6</c:v>
                </c:pt>
                <c:pt idx="5">
                  <c:v>7.4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8808832"/>
        <c:axId val="18810368"/>
      </c:barChart>
      <c:catAx>
        <c:axId val="18808832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none"/>
        <c:crossAx val="18810368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8810368"/>
        <c:scaling>
          <c:orientation val="minMax"/>
          <c:max val="119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8769">
            <a:noFill/>
          </a:ln>
        </c:spPr>
        <c:crossAx val="18808832"/>
        <c:crosses val="autoZero"/>
        <c:crossBetween val="between"/>
      </c:valAx>
      <c:spPr>
        <a:noFill/>
        <a:ln w="2338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2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1507479861911224E-3"/>
          <c:y val="1.1538461538461541E-2"/>
          <c:w val="0.79746835443037978"/>
          <c:h val="0.85384615384615381"/>
        </c:manualLayout>
      </c:layout>
      <c:barChart>
        <c:barDir val="col"/>
        <c:grouping val="percentStacked"/>
        <c:varyColors val="0"/>
        <c:ser>
          <c:idx val="14"/>
          <c:order val="0"/>
          <c:tx>
            <c:strRef>
              <c:f>Sheet1!$A$2</c:f>
              <c:strCache>
                <c:ptCount val="1"/>
                <c:pt idx="0">
                  <c:v>Менее года</c:v>
                </c:pt>
              </c:strCache>
            </c:strRef>
          </c:tx>
          <c:spPr>
            <a:gradFill rotWithShape="0">
              <a:gsLst>
                <a:gs pos="0">
                  <a:srgbClr val="99CC00">
                    <a:gamma/>
                    <a:shade val="73725"/>
                    <a:invGamma/>
                  </a:srgbClr>
                </a:gs>
                <a:gs pos="50000">
                  <a:srgbClr val="99CC00"/>
                </a:gs>
                <a:gs pos="100000">
                  <a:srgbClr val="99CC00">
                    <a:gamma/>
                    <a:shade val="73725"/>
                    <a:invGamma/>
                  </a:srgbClr>
                </a:gs>
              </a:gsLst>
              <a:lin ang="0" scaled="1"/>
            </a:gradFill>
            <a:ln w="24570">
              <a:noFill/>
            </a:ln>
          </c:spPr>
          <c:invertIfNegative val="0"/>
          <c:dLbls>
            <c:dLbl>
              <c:idx val="8"/>
              <c:numFmt formatCode="0&quot;%&quot;" sourceLinked="0"/>
              <c:spPr>
                <a:noFill/>
                <a:ln w="24570">
                  <a:noFill/>
                </a:ln>
              </c:spPr>
              <c:txPr>
                <a:bodyPr/>
                <a:lstStyle/>
                <a:p>
                  <a:pPr>
                    <a:defRPr sz="1354" b="1" i="0" u="none" strike="noStrike" baseline="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numFmt formatCode="0&quot;%&quot;" sourceLinked="0"/>
              <c:spPr>
                <a:noFill/>
                <a:ln w="24570">
                  <a:noFill/>
                </a:ln>
              </c:spPr>
              <c:txPr>
                <a:bodyPr/>
                <a:lstStyle/>
                <a:p>
                  <a:pPr>
                    <a:defRPr sz="1354" b="1" i="0" u="none" strike="noStrike" baseline="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numFmt formatCode="0&quot;%&quot;" sourceLinked="0"/>
              <c:spPr>
                <a:noFill/>
                <a:ln w="24570">
                  <a:noFill/>
                </a:ln>
              </c:spPr>
              <c:txPr>
                <a:bodyPr/>
                <a:lstStyle/>
                <a:p>
                  <a:pPr>
                    <a:defRPr sz="1354" b="1" i="0" u="none" strike="noStrike" baseline="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&quot;%&quot;" sourceLinked="0"/>
            <c:spPr>
              <a:noFill/>
              <a:ln w="24570">
                <a:noFill/>
              </a:ln>
            </c:spPr>
            <c:txPr>
              <a:bodyPr/>
              <a:lstStyle/>
              <a:p>
                <a:pPr>
                  <a:defRPr sz="116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Россия 100 000+</c:v>
                </c:pt>
                <c:pt idx="1">
                  <c:v>Москва</c:v>
                </c:pt>
                <c:pt idx="2">
                  <c:v>С.-Петербург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3.2</c:v>
                </c:pt>
                <c:pt idx="1">
                  <c:v>2.7</c:v>
                </c:pt>
                <c:pt idx="2">
                  <c:v>2.8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1-3 года</c:v>
                </c:pt>
              </c:strCache>
            </c:strRef>
          </c:tx>
          <c:spPr>
            <a:gradFill rotWithShape="0">
              <a:gsLst>
                <a:gs pos="0">
                  <a:srgbClr val="969696">
                    <a:gamma/>
                    <a:shade val="73725"/>
                    <a:invGamma/>
                  </a:srgbClr>
                </a:gs>
                <a:gs pos="50000">
                  <a:srgbClr val="969696"/>
                </a:gs>
                <a:gs pos="100000">
                  <a:srgbClr val="969696">
                    <a:gamma/>
                    <a:shade val="73725"/>
                    <a:invGamma/>
                  </a:srgbClr>
                </a:gs>
              </a:gsLst>
              <a:lin ang="0" scaled="1"/>
            </a:gradFill>
            <a:ln w="24570">
              <a:noFill/>
            </a:ln>
          </c:spPr>
          <c:invertIfNegative val="0"/>
          <c:dLbls>
            <c:numFmt formatCode="0&quot;%&quot;" sourceLinked="0"/>
            <c:spPr>
              <a:noFill/>
              <a:ln w="24570">
                <a:noFill/>
              </a:ln>
            </c:spPr>
            <c:txPr>
              <a:bodyPr/>
              <a:lstStyle/>
              <a:p>
                <a:pPr>
                  <a:defRPr sz="1161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Россия 100 000+</c:v>
                </c:pt>
                <c:pt idx="1">
                  <c:v>Москва</c:v>
                </c:pt>
                <c:pt idx="2">
                  <c:v>С.-Петербург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12</c:v>
                </c:pt>
                <c:pt idx="1">
                  <c:v>5.9</c:v>
                </c:pt>
                <c:pt idx="2">
                  <c:v>5.8</c:v>
                </c:pt>
              </c:numCache>
            </c:numRef>
          </c:val>
        </c:ser>
        <c:ser>
          <c:idx val="0"/>
          <c:order val="2"/>
          <c:tx>
            <c:strRef>
              <c:f>Sheet1!$A$4</c:f>
              <c:strCache>
                <c:ptCount val="1"/>
                <c:pt idx="0">
                  <c:v>3-5 лет</c:v>
                </c:pt>
              </c:strCache>
            </c:strRef>
          </c:tx>
          <c:spPr>
            <a:gradFill rotWithShape="0">
              <a:gsLst>
                <a:gs pos="0">
                  <a:srgbClr val="FFCC00">
                    <a:gamma/>
                    <a:shade val="79608"/>
                    <a:invGamma/>
                  </a:srgbClr>
                </a:gs>
                <a:gs pos="50000">
                  <a:srgbClr val="FFCC00"/>
                </a:gs>
                <a:gs pos="100000">
                  <a:srgbClr val="FFCC00">
                    <a:gamma/>
                    <a:shade val="79608"/>
                    <a:invGamma/>
                  </a:srgbClr>
                </a:gs>
              </a:gsLst>
              <a:lin ang="0" scaled="1"/>
            </a:gradFill>
            <a:ln w="24570">
              <a:noFill/>
            </a:ln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&quot;%&quot;" sourceLinked="0"/>
            <c:spPr>
              <a:noFill/>
              <a:ln w="24570">
                <a:noFill/>
              </a:ln>
            </c:spPr>
            <c:txPr>
              <a:bodyPr/>
              <a:lstStyle/>
              <a:p>
                <a:pPr>
                  <a:defRPr sz="116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Россия 100 000+</c:v>
                </c:pt>
                <c:pt idx="1">
                  <c:v>Москва</c:v>
                </c:pt>
                <c:pt idx="2">
                  <c:v>С.-Петербург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20.2</c:v>
                </c:pt>
                <c:pt idx="1">
                  <c:v>12</c:v>
                </c:pt>
                <c:pt idx="2">
                  <c:v>14</c:v>
                </c:pt>
              </c:numCache>
            </c:numRef>
          </c:val>
        </c:ser>
        <c:ser>
          <c:idx val="2"/>
          <c:order val="3"/>
          <c:tx>
            <c:strRef>
              <c:f>Sheet1!$A$5</c:f>
              <c:strCache>
                <c:ptCount val="1"/>
                <c:pt idx="0">
                  <c:v>5-10 лет</c:v>
                </c:pt>
              </c:strCache>
            </c:strRef>
          </c:tx>
          <c:spPr>
            <a:gradFill rotWithShape="0">
              <a:gsLst>
                <a:gs pos="0">
                  <a:srgbClr val="00A5C5"/>
                </a:gs>
                <a:gs pos="50000">
                  <a:srgbClr val="00A5C5">
                    <a:gamma/>
                    <a:tint val="61176"/>
                    <a:invGamma/>
                  </a:srgbClr>
                </a:gs>
                <a:gs pos="100000">
                  <a:srgbClr val="00A5C5"/>
                </a:gs>
              </a:gsLst>
              <a:lin ang="0" scaled="1"/>
            </a:gradFill>
            <a:ln w="24570">
              <a:noFill/>
            </a:ln>
          </c:spPr>
          <c:invertIfNegative val="0"/>
          <c:dLbls>
            <c:numFmt formatCode="0&quot;%&quot;" sourceLinked="0"/>
            <c:spPr>
              <a:noFill/>
              <a:ln w="24570">
                <a:noFill/>
              </a:ln>
            </c:spPr>
            <c:txPr>
              <a:bodyPr/>
              <a:lstStyle/>
              <a:p>
                <a:pPr>
                  <a:defRPr sz="116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Россия 100 000+</c:v>
                </c:pt>
                <c:pt idx="1">
                  <c:v>Москва</c:v>
                </c:pt>
                <c:pt idx="2">
                  <c:v>С.-Петербург</c:v>
                </c:pt>
              </c:strCache>
            </c:strRef>
          </c:cat>
          <c:val>
            <c:numRef>
              <c:f>Sheet1!$B$5:$D$5</c:f>
              <c:numCache>
                <c:formatCode>General</c:formatCode>
                <c:ptCount val="3"/>
                <c:pt idx="0">
                  <c:v>35.9</c:v>
                </c:pt>
                <c:pt idx="1">
                  <c:v>34.4</c:v>
                </c:pt>
                <c:pt idx="2">
                  <c:v>37.9</c:v>
                </c:pt>
              </c:numCache>
            </c:numRef>
          </c:val>
        </c:ser>
        <c:ser>
          <c:idx val="10"/>
          <c:order val="4"/>
          <c:tx>
            <c:strRef>
              <c:f>Sheet1!$A$6</c:f>
              <c:strCache>
                <c:ptCount val="1"/>
                <c:pt idx="0">
                  <c:v>Более 10 лет</c:v>
                </c:pt>
              </c:strCache>
            </c:strRef>
          </c:tx>
          <c:spPr>
            <a:gradFill rotWithShape="0">
              <a:gsLst>
                <a:gs pos="0">
                  <a:srgbClr val="E02A8F">
                    <a:gamma/>
                    <a:shade val="85098"/>
                    <a:invGamma/>
                  </a:srgbClr>
                </a:gs>
                <a:gs pos="50000">
                  <a:srgbClr val="E02A8F"/>
                </a:gs>
                <a:gs pos="100000">
                  <a:srgbClr val="E02A8F">
                    <a:gamma/>
                    <a:shade val="85098"/>
                    <a:invGamma/>
                  </a:srgbClr>
                </a:gs>
              </a:gsLst>
              <a:lin ang="0" scaled="1"/>
            </a:gradFill>
            <a:ln w="24570">
              <a:noFill/>
            </a:ln>
          </c:spPr>
          <c:invertIfNegative val="0"/>
          <c:dLbls>
            <c:numFmt formatCode="0&quot;%&quot;" sourceLinked="0"/>
            <c:spPr>
              <a:noFill/>
              <a:ln w="24570">
                <a:noFill/>
              </a:ln>
            </c:spPr>
            <c:txPr>
              <a:bodyPr/>
              <a:lstStyle/>
              <a:p>
                <a:pPr>
                  <a:defRPr sz="1161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Россия 100 000+</c:v>
                </c:pt>
                <c:pt idx="1">
                  <c:v>Москва</c:v>
                </c:pt>
                <c:pt idx="2">
                  <c:v>С.-Петербург</c:v>
                </c:pt>
              </c:strCache>
            </c:strRef>
          </c:cat>
          <c:val>
            <c:numRef>
              <c:f>Sheet1!$B$6:$D$6</c:f>
              <c:numCache>
                <c:formatCode>General</c:formatCode>
                <c:ptCount val="3"/>
                <c:pt idx="0">
                  <c:v>21.9</c:v>
                </c:pt>
                <c:pt idx="1">
                  <c:v>35</c:v>
                </c:pt>
                <c:pt idx="2">
                  <c:v>32.700000000000003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100"/>
        <c:serLines>
          <c:spPr>
            <a:ln w="12285">
              <a:solidFill>
                <a:srgbClr val="C0C0C0"/>
              </a:solidFill>
              <a:prstDash val="sysDash"/>
            </a:ln>
          </c:spPr>
        </c:serLines>
        <c:axId val="45356544"/>
        <c:axId val="45358080"/>
      </c:barChart>
      <c:catAx>
        <c:axId val="45356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9214">
            <a:noFill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45358080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45358080"/>
        <c:scaling>
          <c:orientation val="minMax"/>
          <c:max val="1"/>
          <c:min val="0"/>
        </c:scaling>
        <c:delete val="1"/>
        <c:axPos val="l"/>
        <c:numFmt formatCode="0%" sourceLinked="1"/>
        <c:majorTickMark val="out"/>
        <c:minorTickMark val="none"/>
        <c:tickLblPos val="none"/>
        <c:crossAx val="45356544"/>
        <c:crosses val="autoZero"/>
        <c:crossBetween val="between"/>
      </c:valAx>
      <c:spPr>
        <a:noFill/>
        <a:ln w="24570">
          <a:noFill/>
        </a:ln>
      </c:spPr>
    </c:plotArea>
    <c:legend>
      <c:legendPos val="r"/>
      <c:layout>
        <c:manualLayout>
          <c:xMode val="edge"/>
          <c:yMode val="edge"/>
          <c:x val="0.79401611047180654"/>
          <c:y val="1.1538461538461541E-2"/>
          <c:w val="0.19332566168009205"/>
          <c:h val="0.87307692307692308"/>
        </c:manualLayout>
      </c:layout>
      <c:overlay val="0"/>
      <c:spPr>
        <a:noFill/>
        <a:ln w="12285">
          <a:solidFill>
            <a:srgbClr val="C0C0C0"/>
          </a:solidFill>
          <a:prstDash val="solid"/>
        </a:ln>
      </c:spPr>
      <c:txPr>
        <a:bodyPr/>
        <a:lstStyle/>
        <a:p>
          <a:pPr>
            <a:defRPr sz="1200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67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319391634982525"/>
          <c:y val="1.9230769230770221E-3"/>
          <c:w val="0.67807351077315536"/>
          <c:h val="0.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только 1 компьютер</c:v>
                </c:pt>
              </c:strCache>
            </c:strRef>
          </c:tx>
          <c:spPr>
            <a:gradFill rotWithShape="0">
              <a:gsLst>
                <a:gs pos="0">
                  <a:srgbClr val="E02A8F"/>
                </a:gs>
                <a:gs pos="50000">
                  <a:srgbClr val="E02A8F">
                    <a:gamma/>
                    <a:tint val="69804"/>
                    <a:invGamma/>
                  </a:srgbClr>
                </a:gs>
                <a:gs pos="100000">
                  <a:srgbClr val="E02A8F"/>
                </a:gs>
              </a:gsLst>
              <a:lin ang="5400000" scaled="1"/>
            </a:gradFill>
            <a:ln w="12663">
              <a:solidFill>
                <a:schemeClr val="accent1"/>
              </a:solidFill>
              <a:prstDash val="solid"/>
            </a:ln>
          </c:spPr>
          <c:invertIfNegative val="0"/>
          <c:dLbls>
            <c:numFmt formatCode="0&quot; %&quot;" sourceLinked="0"/>
            <c:spPr>
              <a:noFill/>
              <a:ln w="25326">
                <a:noFill/>
              </a:ln>
            </c:spPr>
            <c:txPr>
              <a:bodyPr/>
              <a:lstStyle/>
              <a:p>
                <a:pPr>
                  <a:defRPr sz="1097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Sheet1!$A$2:$A$9</c:f>
              <c:strCache>
                <c:ptCount val="8"/>
                <c:pt idx="1">
                  <c:v>Россия, города 100 000+</c:v>
                </c:pt>
                <c:pt idx="2">
                  <c:v>Москва</c:v>
                </c:pt>
                <c:pt idx="3">
                  <c:v>С.-Петербург</c:v>
                </c:pt>
                <c:pt idx="5">
                  <c:v>Россия, города 100 000+</c:v>
                </c:pt>
                <c:pt idx="6">
                  <c:v>Москва</c:v>
                </c:pt>
                <c:pt idx="7">
                  <c:v>С.-Петербург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1">
                  <c:v>68.3</c:v>
                </c:pt>
                <c:pt idx="2">
                  <c:v>65.400000000000006</c:v>
                </c:pt>
                <c:pt idx="3">
                  <c:v>62.4</c:v>
                </c:pt>
                <c:pt idx="5">
                  <c:v>75.599999999999994</c:v>
                </c:pt>
                <c:pt idx="6">
                  <c:v>74.3</c:v>
                </c:pt>
                <c:pt idx="7">
                  <c:v>74.099999999999994</c:v>
                </c:pt>
              </c:numCache>
            </c:numRef>
          </c:val>
        </c:ser>
        <c:ser>
          <c:idx val="2"/>
          <c:order val="1"/>
          <c:tx>
            <c:strRef>
              <c:f>Sheet1!$C$1</c:f>
              <c:strCache>
                <c:ptCount val="1"/>
                <c:pt idx="0">
                  <c:v>2 и больше</c:v>
                </c:pt>
              </c:strCache>
            </c:strRef>
          </c:tx>
          <c:spPr>
            <a:gradFill rotWithShape="0">
              <a:gsLst>
                <a:gs pos="0">
                  <a:srgbClr val="00A5C5"/>
                </a:gs>
                <a:gs pos="50000">
                  <a:srgbClr val="00A5C5">
                    <a:gamma/>
                    <a:tint val="73725"/>
                    <a:invGamma/>
                  </a:srgbClr>
                </a:gs>
                <a:gs pos="100000">
                  <a:srgbClr val="00A5C5"/>
                </a:gs>
              </a:gsLst>
              <a:lin ang="5400000" scaled="1"/>
            </a:gradFill>
            <a:ln w="12663">
              <a:solidFill>
                <a:schemeClr val="tx2"/>
              </a:solidFill>
              <a:prstDash val="solid"/>
            </a:ln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&quot; %&quot;" sourceLinked="0"/>
            <c:spPr>
              <a:noFill/>
              <a:ln w="25326">
                <a:noFill/>
              </a:ln>
            </c:spPr>
            <c:txPr>
              <a:bodyPr/>
              <a:lstStyle/>
              <a:p>
                <a:pPr>
                  <a:defRPr sz="1097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Sheet1!$A$2:$A$9</c:f>
              <c:strCache>
                <c:ptCount val="8"/>
                <c:pt idx="1">
                  <c:v>Россия, города 100 000+</c:v>
                </c:pt>
                <c:pt idx="2">
                  <c:v>Москва</c:v>
                </c:pt>
                <c:pt idx="3">
                  <c:v>С.-Петербург</c:v>
                </c:pt>
                <c:pt idx="5">
                  <c:v>Россия, города 100 000+</c:v>
                </c:pt>
                <c:pt idx="6">
                  <c:v>Москва</c:v>
                </c:pt>
                <c:pt idx="7">
                  <c:v>С.-Петербург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1">
                  <c:v>31.4</c:v>
                </c:pt>
                <c:pt idx="2">
                  <c:v>34.300000000000004</c:v>
                </c:pt>
                <c:pt idx="3">
                  <c:v>36.9</c:v>
                </c:pt>
                <c:pt idx="5">
                  <c:v>23.6</c:v>
                </c:pt>
                <c:pt idx="6">
                  <c:v>24.7</c:v>
                </c:pt>
                <c:pt idx="7">
                  <c:v>23.5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45401984"/>
        <c:axId val="45403520"/>
      </c:barChart>
      <c:catAx>
        <c:axId val="4540198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9497">
            <a:noFill/>
          </a:ln>
        </c:spPr>
        <c:txPr>
          <a:bodyPr rot="0" vert="horz"/>
          <a:lstStyle/>
          <a:p>
            <a:pPr>
              <a:defRPr sz="1396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4540352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5403520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45401984"/>
        <c:crosses val="autoZero"/>
        <c:crossBetween val="between"/>
      </c:valAx>
      <c:spPr>
        <a:noFill/>
        <a:ln w="25326">
          <a:noFill/>
        </a:ln>
      </c:spPr>
    </c:plotArea>
    <c:legend>
      <c:legendPos val="b"/>
      <c:layout>
        <c:manualLayout>
          <c:xMode val="edge"/>
          <c:yMode val="edge"/>
          <c:x val="0.38531719794569969"/>
          <c:y val="0.92428395882460357"/>
          <c:w val="0.57414448669203622"/>
          <c:h val="5.7692307692307723E-2"/>
        </c:manualLayout>
      </c:layout>
      <c:overlay val="0"/>
      <c:spPr>
        <a:solidFill>
          <a:schemeClr val="bg1"/>
        </a:solidFill>
        <a:ln w="12663">
          <a:solidFill>
            <a:srgbClr val="C0C0C0"/>
          </a:solidFill>
          <a:prstDash val="solid"/>
        </a:ln>
      </c:spPr>
      <c:txPr>
        <a:bodyPr/>
        <a:lstStyle/>
        <a:p>
          <a:pPr>
            <a:defRPr sz="1200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24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613569321533922"/>
          <c:y val="2.1834061135371252E-3"/>
          <c:w val="0.4169709079875637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428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428">
                <a:noFill/>
              </a:ln>
            </c:spPr>
          </c:dPt>
          <c:dLbls>
            <c:numFmt formatCode="0&quot;%&quot;" sourceLinked="0"/>
            <c:spPr>
              <a:noFill/>
              <a:ln w="25428">
                <a:noFill/>
              </a:ln>
            </c:spPr>
            <c:txPr>
              <a:bodyPr/>
              <a:lstStyle/>
              <a:p>
                <a:pPr>
                  <a:defRPr sz="100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Sheet1!$A$2:$A$16</c:f>
              <c:strCache>
                <c:ptCount val="15"/>
                <c:pt idx="0">
                  <c:v>Все 12+ лет</c:v>
                </c:pt>
                <c:pt idx="1">
                  <c:v>Муж. 12-17</c:v>
                </c:pt>
                <c:pt idx="2">
                  <c:v>Муж. 18-24</c:v>
                </c:pt>
                <c:pt idx="3">
                  <c:v>Муж. 25-34</c:v>
                </c:pt>
                <c:pt idx="4">
                  <c:v>Муж. 35-44</c:v>
                </c:pt>
                <c:pt idx="5">
                  <c:v>Муж. 45-54</c:v>
                </c:pt>
                <c:pt idx="6">
                  <c:v>Муж. 55-64</c:v>
                </c:pt>
                <c:pt idx="7">
                  <c:v>Муж. 65+</c:v>
                </c:pt>
                <c:pt idx="8">
                  <c:v>Жен. 12-17</c:v>
                </c:pt>
                <c:pt idx="9">
                  <c:v>Жен. 18-24</c:v>
                </c:pt>
                <c:pt idx="10">
                  <c:v>Жен. 25-34</c:v>
                </c:pt>
                <c:pt idx="11">
                  <c:v>Жен. 35-44</c:v>
                </c:pt>
                <c:pt idx="12">
                  <c:v>Жен. 45-54</c:v>
                </c:pt>
                <c:pt idx="13">
                  <c:v>Жен. 55-64</c:v>
                </c:pt>
                <c:pt idx="14">
                  <c:v>Жен. 65+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75.3</c:v>
                </c:pt>
                <c:pt idx="1">
                  <c:v>100</c:v>
                </c:pt>
                <c:pt idx="2">
                  <c:v>95</c:v>
                </c:pt>
                <c:pt idx="3">
                  <c:v>95.5</c:v>
                </c:pt>
                <c:pt idx="4">
                  <c:v>94.7</c:v>
                </c:pt>
                <c:pt idx="5">
                  <c:v>79.599999999999994</c:v>
                </c:pt>
                <c:pt idx="6">
                  <c:v>49.5</c:v>
                </c:pt>
                <c:pt idx="7">
                  <c:v>46.4</c:v>
                </c:pt>
                <c:pt idx="8">
                  <c:v>100</c:v>
                </c:pt>
                <c:pt idx="9">
                  <c:v>100</c:v>
                </c:pt>
                <c:pt idx="10">
                  <c:v>98.3</c:v>
                </c:pt>
                <c:pt idx="11">
                  <c:v>94.9</c:v>
                </c:pt>
                <c:pt idx="12">
                  <c:v>75.599999999999994</c:v>
                </c:pt>
                <c:pt idx="13">
                  <c:v>56.6</c:v>
                </c:pt>
                <c:pt idx="14">
                  <c:v>17.5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997824"/>
        <c:axId val="17999360"/>
      </c:barChart>
      <c:catAx>
        <c:axId val="1799782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535">
            <a:noFill/>
          </a:ln>
        </c:spPr>
        <c:txPr>
          <a:bodyPr rot="0" vert="horz"/>
          <a:lstStyle/>
          <a:p>
            <a:pPr>
              <a:defRPr sz="1101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7999360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7999360"/>
        <c:scaling>
          <c:orientation val="minMax"/>
          <c:max val="10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535">
            <a:noFill/>
          </a:ln>
        </c:spPr>
        <c:crossAx val="17997824"/>
        <c:crosses val="autoZero"/>
        <c:crossBetween val="between"/>
        <c:majorUnit val="50"/>
        <c:minorUnit val="10"/>
      </c:valAx>
      <c:spPr>
        <a:noFill/>
        <a:ln w="2542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0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613569321533922"/>
          <c:y val="2.1834061135371252E-3"/>
          <c:w val="0.42315934370906538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0">
              <a:gsLst>
                <a:gs pos="0">
                  <a:srgbClr val="969696"/>
                </a:gs>
                <a:gs pos="50000">
                  <a:srgbClr val="969696">
                    <a:gamma/>
                    <a:tint val="69804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5428"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00A5C5"/>
                  </a:gs>
                  <a:gs pos="50000">
                    <a:srgbClr val="00A5C5">
                      <a:gamma/>
                      <a:tint val="69804"/>
                      <a:invGamma/>
                    </a:srgbClr>
                  </a:gs>
                  <a:gs pos="100000">
                    <a:srgbClr val="00A5C5"/>
                  </a:gs>
                </a:gsLst>
                <a:lin ang="5400000" scaled="1"/>
              </a:gradFill>
              <a:ln w="25428">
                <a:noFill/>
              </a:ln>
            </c:spPr>
          </c:dPt>
          <c:dLbls>
            <c:numFmt formatCode="0&quot;%&quot;" sourceLinked="0"/>
            <c:spPr>
              <a:noFill/>
              <a:ln w="25428">
                <a:noFill/>
              </a:ln>
            </c:spPr>
            <c:txPr>
              <a:bodyPr/>
              <a:lstStyle/>
              <a:p>
                <a:pPr>
                  <a:defRPr sz="100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Sheet1!$A$2:$A$16</c:f>
              <c:strCache>
                <c:ptCount val="15"/>
                <c:pt idx="0">
                  <c:v>Все 12+ лет</c:v>
                </c:pt>
                <c:pt idx="1">
                  <c:v>Муж. 12-17</c:v>
                </c:pt>
                <c:pt idx="2">
                  <c:v>Муж. 18-24</c:v>
                </c:pt>
                <c:pt idx="3">
                  <c:v>Муж. 25-34</c:v>
                </c:pt>
                <c:pt idx="4">
                  <c:v>Муж. 35-44</c:v>
                </c:pt>
                <c:pt idx="5">
                  <c:v>Муж. 45-54</c:v>
                </c:pt>
                <c:pt idx="6">
                  <c:v>Муж. 55-64</c:v>
                </c:pt>
                <c:pt idx="7">
                  <c:v>Муж. 65+</c:v>
                </c:pt>
                <c:pt idx="8">
                  <c:v>Жен. 12-17</c:v>
                </c:pt>
                <c:pt idx="9">
                  <c:v>Жен. 18-24</c:v>
                </c:pt>
                <c:pt idx="10">
                  <c:v>Жен. 25-34</c:v>
                </c:pt>
                <c:pt idx="11">
                  <c:v>Жен. 35-44</c:v>
                </c:pt>
                <c:pt idx="12">
                  <c:v>Жен. 45-54</c:v>
                </c:pt>
                <c:pt idx="13">
                  <c:v>Жен. 55-64</c:v>
                </c:pt>
                <c:pt idx="14">
                  <c:v>Жен. 65+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76.8</c:v>
                </c:pt>
                <c:pt idx="1">
                  <c:v>98</c:v>
                </c:pt>
                <c:pt idx="2">
                  <c:v>96.8</c:v>
                </c:pt>
                <c:pt idx="3">
                  <c:v>94.6</c:v>
                </c:pt>
                <c:pt idx="4">
                  <c:v>94.5</c:v>
                </c:pt>
                <c:pt idx="5">
                  <c:v>79.5</c:v>
                </c:pt>
                <c:pt idx="6">
                  <c:v>66.8</c:v>
                </c:pt>
                <c:pt idx="7">
                  <c:v>38.6</c:v>
                </c:pt>
                <c:pt idx="8">
                  <c:v>94.8</c:v>
                </c:pt>
                <c:pt idx="9">
                  <c:v>98.7</c:v>
                </c:pt>
                <c:pt idx="10">
                  <c:v>97.9</c:v>
                </c:pt>
                <c:pt idx="11">
                  <c:v>93.7</c:v>
                </c:pt>
                <c:pt idx="12">
                  <c:v>81.8</c:v>
                </c:pt>
                <c:pt idx="13">
                  <c:v>54.5</c:v>
                </c:pt>
                <c:pt idx="14">
                  <c:v>21.5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893632"/>
        <c:axId val="17899520"/>
      </c:barChart>
      <c:catAx>
        <c:axId val="1789363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535">
            <a:noFill/>
          </a:ln>
        </c:spPr>
        <c:txPr>
          <a:bodyPr rot="0" vert="horz"/>
          <a:lstStyle/>
          <a:p>
            <a:pPr>
              <a:defRPr sz="1101" b="0" i="0" u="none" strike="noStrike" baseline="0">
                <a:solidFill>
                  <a:srgbClr val="FFFF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7899520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7899520"/>
        <c:scaling>
          <c:orientation val="minMax"/>
          <c:max val="100"/>
          <c:min val="0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535">
            <a:noFill/>
          </a:ln>
        </c:spPr>
        <c:crossAx val="17893632"/>
        <c:crosses val="autoZero"/>
        <c:crossBetween val="between"/>
        <c:majorUnit val="50"/>
        <c:minorUnit val="10"/>
      </c:valAx>
      <c:spPr>
        <a:noFill/>
        <a:ln w="2542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01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0.27025</cdr:x>
      <cdr:y>0.71175</cdr:y>
    </cdr:from>
    <cdr:to>
      <cdr:x>0.274</cdr:x>
      <cdr:y>0.74975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100491" y="3213444"/>
          <a:ext cx="29147" cy="17156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0.01075</cdr:x>
      <cdr:y>0.0325</cdr:y>
    </cdr:from>
    <cdr:to>
      <cdr:x>0.20075</cdr:x>
      <cdr:y>0.094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0789" y="160973"/>
          <a:ext cx="1427892" cy="3046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36576" tIns="27432" rIns="0" bIns="27432" anchor="ctr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1" i="0" u="none" strike="noStrike" baseline="0">
              <a:solidFill>
                <a:srgbClr val="000000"/>
              </a:solidFill>
              <a:latin typeface="Arial"/>
              <a:cs typeface="Arial"/>
            </a:rPr>
            <a:t>ДОМА</a:t>
          </a:r>
        </a:p>
      </cdr:txBody>
    </cdr:sp>
  </cdr:relSizeAnchor>
  <cdr:relSizeAnchor xmlns:cdr="http://schemas.openxmlformats.org/drawingml/2006/chartDrawing">
    <cdr:from>
      <cdr:x>0.01225</cdr:x>
      <cdr:y>0.46525</cdr:y>
    </cdr:from>
    <cdr:to>
      <cdr:x>0.561</cdr:x>
      <cdr:y>0.52675</cdr:y>
    </cdr:to>
    <cdr:sp macro="" textlink="">
      <cdr:nvSpPr>
        <cdr:cNvPr id="1026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2062" y="2304383"/>
          <a:ext cx="4123979" cy="3046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36576" tIns="27432" rIns="0" bIns="27432" anchor="ctr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1" i="0" u="none" strike="noStrike" baseline="0">
              <a:solidFill>
                <a:srgbClr val="000000"/>
              </a:solidFill>
              <a:latin typeface="Arial"/>
              <a:cs typeface="Arial"/>
            </a:rPr>
            <a:t>НА </a:t>
          </a:r>
          <a:r>
            <a:rPr lang="ru-RU" sz="1200" b="1" i="0" u="none" strike="noStrike" baseline="0" smtClean="0">
              <a:solidFill>
                <a:srgbClr val="000000"/>
              </a:solidFill>
              <a:latin typeface="Arial"/>
              <a:cs typeface="Arial"/>
            </a:rPr>
            <a:t>РАБОТЕ </a:t>
          </a:r>
          <a:endParaRPr lang="ru-RU" sz="1200" b="1" i="0" u="none" strike="noStrike" baseline="0" dirty="0">
            <a:solidFill>
              <a:srgbClr val="000000"/>
            </a:solidFill>
            <a:latin typeface="Arial"/>
            <a:cs typeface="Arial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0.01075</cdr:x>
      <cdr:y>0.0325</cdr:y>
    </cdr:from>
    <cdr:to>
      <cdr:x>0.20075</cdr:x>
      <cdr:y>0.094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0789" y="160973"/>
          <a:ext cx="1427892" cy="3046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36576" tIns="27432" rIns="0" bIns="27432" anchor="ctr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1" i="0" u="none" strike="noStrike" baseline="0">
              <a:solidFill>
                <a:srgbClr val="000000"/>
              </a:solidFill>
              <a:latin typeface="Arial"/>
              <a:cs typeface="Arial"/>
            </a:rPr>
            <a:t>ДОМА</a:t>
          </a:r>
        </a:p>
      </cdr:txBody>
    </cdr:sp>
  </cdr:relSizeAnchor>
  <cdr:relSizeAnchor xmlns:cdr="http://schemas.openxmlformats.org/drawingml/2006/chartDrawing">
    <cdr:from>
      <cdr:x>0.01225</cdr:x>
      <cdr:y>0.46525</cdr:y>
    </cdr:from>
    <cdr:to>
      <cdr:x>0.561</cdr:x>
      <cdr:y>0.52675</cdr:y>
    </cdr:to>
    <cdr:sp macro="" textlink="">
      <cdr:nvSpPr>
        <cdr:cNvPr id="1026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2062" y="2304383"/>
          <a:ext cx="4123979" cy="3046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36576" tIns="27432" rIns="0" bIns="27432" anchor="ctr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1" i="0" u="none" strike="noStrike" baseline="0">
              <a:solidFill>
                <a:srgbClr val="000000"/>
              </a:solidFill>
              <a:latin typeface="Arial"/>
              <a:cs typeface="Arial"/>
            </a:rPr>
            <a:t>НА </a:t>
          </a:r>
          <a:r>
            <a:rPr lang="ru-RU" sz="1200" b="1" i="0" u="none" strike="noStrike" baseline="0" smtClean="0">
              <a:solidFill>
                <a:srgbClr val="000000"/>
              </a:solidFill>
              <a:latin typeface="Arial"/>
              <a:cs typeface="Arial"/>
            </a:rPr>
            <a:t>РАБОТЕ </a:t>
          </a:r>
          <a:endParaRPr lang="ru-RU" sz="1200" b="1" i="0" u="none" strike="noStrike" baseline="0" dirty="0">
            <a:solidFill>
              <a:srgbClr val="000000"/>
            </a:solidFill>
            <a:latin typeface="Arial"/>
            <a:cs typeface="Arial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0F07CD-B50D-4C70-9962-1EB2C6FFBB6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65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B10223-9CFE-4BD8-9236-B24E3A650899}" type="slidenum">
              <a:rPr lang="ru-RU"/>
              <a:pPr/>
              <a:t>1</a:t>
            </a:fld>
            <a:endParaRPr lang="ru-RU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D44D45-C3F6-481E-A9F0-A0DE6C41351F}" type="slidenum">
              <a:rPr lang="ru-RU"/>
              <a:pPr/>
              <a:t>15</a:t>
            </a:fld>
            <a:endParaRPr lang="ru-RU"/>
          </a:p>
        </p:txBody>
      </p:sp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733924A-5DDC-4C1E-AE81-ECDCB050E09A}" type="slidenum">
              <a:rPr lang="ru-RU" sz="1200"/>
              <a:pPr algn="r"/>
              <a:t>15</a:t>
            </a:fld>
            <a:endParaRPr lang="ru-RU" sz="1200"/>
          </a:p>
        </p:txBody>
      </p:sp>
      <p:sp>
        <p:nvSpPr>
          <p:cNvPr id="3174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3ABC5D6-0C56-48DA-9C1B-8D6E92D73930}" type="slidenum">
              <a:rPr lang="ru-RU" sz="1200"/>
              <a:pPr algn="r"/>
              <a:t>15</a:t>
            </a:fld>
            <a:endParaRPr lang="ru-RU" sz="1200"/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F07CD-B50D-4C70-9962-1EB2C6FFBB6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F07CD-B50D-4C70-9962-1EB2C6FFBB65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5365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62CEDD-245F-4556-8D18-7F015DB57A6B}" type="slidenum">
              <a:rPr lang="ru-RU"/>
              <a:pPr/>
              <a:t>20</a:t>
            </a:fld>
            <a:endParaRPr lang="ru-RU"/>
          </a:p>
        </p:txBody>
      </p:sp>
      <p:sp>
        <p:nvSpPr>
          <p:cNvPr id="655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97A8F03-58A9-44AF-B277-B2A89DA8D115}" type="slidenum">
              <a:rPr lang="ru-RU" sz="1200"/>
              <a:pPr algn="r"/>
              <a:t>20</a:t>
            </a:fld>
            <a:endParaRPr lang="ru-RU" sz="120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«</a:t>
            </a:r>
            <a:r>
              <a:rPr lang="ru-RU" u="sng" dirty="0"/>
              <a:t>доход &lt; </a:t>
            </a:r>
            <a:r>
              <a:rPr lang="ru-RU" u="sng" dirty="0" smtClean="0"/>
              <a:t>среднего</a:t>
            </a:r>
            <a:r>
              <a:rPr lang="ru-RU" dirty="0"/>
              <a:t>» включает </a:t>
            </a:r>
            <a:r>
              <a:rPr lang="ru-RU" dirty="0" smtClean="0"/>
              <a:t>категории</a:t>
            </a:r>
            <a:r>
              <a:rPr lang="ru-RU" dirty="0"/>
              <a:t>:</a:t>
            </a:r>
          </a:p>
          <a:p>
            <a:r>
              <a:rPr lang="ru-RU" dirty="0"/>
              <a:t>Не хватает денег даже на еду  +  Хватает на еду, но покупать одежду не могут</a:t>
            </a:r>
          </a:p>
          <a:p>
            <a:endParaRPr lang="ru-RU" dirty="0"/>
          </a:p>
          <a:p>
            <a:r>
              <a:rPr lang="ru-RU" dirty="0"/>
              <a:t>«</a:t>
            </a:r>
            <a:r>
              <a:rPr lang="ru-RU" u="sng" dirty="0" smtClean="0"/>
              <a:t>средний </a:t>
            </a:r>
            <a:r>
              <a:rPr lang="ru-RU" u="sng" dirty="0"/>
              <a:t>доход</a:t>
            </a:r>
            <a:r>
              <a:rPr lang="ru-RU" dirty="0"/>
              <a:t>» включает </a:t>
            </a:r>
            <a:r>
              <a:rPr lang="ru-RU" dirty="0" smtClean="0"/>
              <a:t>категорию</a:t>
            </a:r>
            <a:r>
              <a:rPr lang="ru-RU" dirty="0"/>
              <a:t>:</a:t>
            </a:r>
          </a:p>
          <a:p>
            <a:r>
              <a:rPr lang="ru-RU" dirty="0"/>
              <a:t>Хватает денег на еду и одежду, но не могут покупать </a:t>
            </a:r>
            <a:r>
              <a:rPr lang="ru-RU" dirty="0" smtClean="0"/>
              <a:t>дорогие </a:t>
            </a:r>
            <a:r>
              <a:rPr lang="ru-RU" dirty="0"/>
              <a:t>вещи</a:t>
            </a:r>
          </a:p>
          <a:p>
            <a:endParaRPr lang="ru-RU" dirty="0"/>
          </a:p>
          <a:p>
            <a:r>
              <a:rPr lang="ru-RU" dirty="0"/>
              <a:t>«</a:t>
            </a:r>
            <a:r>
              <a:rPr lang="ru-RU" u="sng" dirty="0"/>
              <a:t>доход &gt; </a:t>
            </a:r>
            <a:r>
              <a:rPr lang="ru-RU" u="sng" dirty="0" smtClean="0"/>
              <a:t>среднего</a:t>
            </a:r>
            <a:r>
              <a:rPr lang="ru-RU" dirty="0"/>
              <a:t>» включает </a:t>
            </a:r>
            <a:r>
              <a:rPr lang="ru-RU" dirty="0" smtClean="0"/>
              <a:t>категории</a:t>
            </a:r>
            <a:r>
              <a:rPr lang="ru-RU" dirty="0"/>
              <a:t>:</a:t>
            </a:r>
          </a:p>
          <a:p>
            <a:r>
              <a:rPr lang="ru-RU" dirty="0"/>
              <a:t>Могут покупать </a:t>
            </a:r>
            <a:r>
              <a:rPr lang="ru-RU" dirty="0" smtClean="0"/>
              <a:t>дорогие </a:t>
            </a:r>
            <a:r>
              <a:rPr lang="ru-RU" dirty="0"/>
              <a:t>вещи, но не могут покупать все, что захотят  + Полный достаток, не </a:t>
            </a:r>
            <a:r>
              <a:rPr lang="ru-RU" dirty="0" smtClean="0"/>
              <a:t>ограничены </a:t>
            </a:r>
            <a:r>
              <a:rPr lang="ru-RU" dirty="0"/>
              <a:t>в </a:t>
            </a:r>
            <a:r>
              <a:rPr lang="ru-RU" dirty="0" smtClean="0"/>
              <a:t>средствах</a:t>
            </a:r>
            <a:r>
              <a:rPr lang="ru-RU" dirty="0"/>
              <a:t>	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D44D45-C3F6-481E-A9F0-A0DE6C41351F}" type="slidenum">
              <a:rPr lang="ru-RU"/>
              <a:pPr/>
              <a:t>21</a:t>
            </a:fld>
            <a:endParaRPr lang="ru-RU"/>
          </a:p>
        </p:txBody>
      </p:sp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733924A-5DDC-4C1E-AE81-ECDCB050E09A}" type="slidenum">
              <a:rPr lang="ru-RU" sz="1200"/>
              <a:pPr algn="r"/>
              <a:t>21</a:t>
            </a:fld>
            <a:endParaRPr lang="ru-RU" sz="1200"/>
          </a:p>
        </p:txBody>
      </p:sp>
      <p:sp>
        <p:nvSpPr>
          <p:cNvPr id="3174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3ABC5D6-0C56-48DA-9C1B-8D6E92D73930}" type="slidenum">
              <a:rPr lang="ru-RU" sz="1200"/>
              <a:pPr algn="r"/>
              <a:t>21</a:t>
            </a:fld>
            <a:endParaRPr lang="ru-RU" sz="1200"/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F07CD-B50D-4C70-9962-1EB2C6FFBB65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A9CF49-484B-4316-A0EF-FF96B547941F}" type="slidenum">
              <a:rPr lang="ru-RU"/>
              <a:pPr/>
              <a:t>27</a:t>
            </a:fld>
            <a:endParaRPr lang="ru-RU"/>
          </a:p>
        </p:txBody>
      </p:sp>
      <p:sp>
        <p:nvSpPr>
          <p:cNvPr id="757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B0DD95D-86BD-4AD2-B2C0-A5D0C5CB200E}" type="slidenum">
              <a:rPr lang="ru-RU" sz="1200"/>
              <a:pPr algn="r"/>
              <a:t>27</a:t>
            </a:fld>
            <a:endParaRPr lang="ru-RU" sz="120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F07CD-B50D-4C70-9962-1EB2C6FFBB6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D44D45-C3F6-481E-A9F0-A0DE6C41351F}" type="slidenum">
              <a:rPr lang="ru-RU"/>
              <a:pPr/>
              <a:t>3</a:t>
            </a:fld>
            <a:endParaRPr lang="ru-RU"/>
          </a:p>
        </p:txBody>
      </p:sp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733924A-5DDC-4C1E-AE81-ECDCB050E09A}" type="slidenum">
              <a:rPr lang="ru-RU" sz="1200"/>
              <a:pPr algn="r"/>
              <a:t>3</a:t>
            </a:fld>
            <a:endParaRPr lang="ru-RU" sz="1200"/>
          </a:p>
        </p:txBody>
      </p:sp>
      <p:sp>
        <p:nvSpPr>
          <p:cNvPr id="3174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3ABC5D6-0C56-48DA-9C1B-8D6E92D73930}" type="slidenum">
              <a:rPr lang="ru-RU" sz="1200"/>
              <a:pPr algn="r"/>
              <a:t>3</a:t>
            </a:fld>
            <a:endParaRPr lang="ru-RU" sz="1200"/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F07CD-B50D-4C70-9962-1EB2C6FFBB6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F07CD-B50D-4C70-9962-1EB2C6FFBB6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F07CD-B50D-4C70-9962-1EB2C6FFBB6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5365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62CEDD-245F-4556-8D18-7F015DB57A6B}" type="slidenum">
              <a:rPr lang="ru-RU"/>
              <a:pPr/>
              <a:t>10</a:t>
            </a:fld>
            <a:endParaRPr lang="ru-RU"/>
          </a:p>
        </p:txBody>
      </p:sp>
      <p:sp>
        <p:nvSpPr>
          <p:cNvPr id="655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97A8F03-58A9-44AF-B277-B2A89DA8D115}" type="slidenum">
              <a:rPr lang="ru-RU" sz="1200"/>
              <a:pPr algn="r"/>
              <a:t>10</a:t>
            </a:fld>
            <a:endParaRPr lang="ru-RU" sz="120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«</a:t>
            </a:r>
            <a:r>
              <a:rPr lang="ru-RU" u="sng" dirty="0"/>
              <a:t>доход &lt; </a:t>
            </a:r>
            <a:r>
              <a:rPr lang="ru-RU" u="sng" dirty="0" smtClean="0"/>
              <a:t>среднего</a:t>
            </a:r>
            <a:r>
              <a:rPr lang="ru-RU" dirty="0"/>
              <a:t>» включает </a:t>
            </a:r>
            <a:r>
              <a:rPr lang="ru-RU" dirty="0" smtClean="0"/>
              <a:t>категории</a:t>
            </a:r>
            <a:r>
              <a:rPr lang="ru-RU" dirty="0"/>
              <a:t>:</a:t>
            </a:r>
          </a:p>
          <a:p>
            <a:r>
              <a:rPr lang="ru-RU" dirty="0"/>
              <a:t>Не хватает денег даже на еду  +  Хватает на еду, но покупать одежду не могут</a:t>
            </a:r>
          </a:p>
          <a:p>
            <a:endParaRPr lang="ru-RU" dirty="0"/>
          </a:p>
          <a:p>
            <a:r>
              <a:rPr lang="ru-RU" dirty="0"/>
              <a:t>«</a:t>
            </a:r>
            <a:r>
              <a:rPr lang="ru-RU" u="sng" dirty="0" smtClean="0"/>
              <a:t>средний </a:t>
            </a:r>
            <a:r>
              <a:rPr lang="ru-RU" u="sng" dirty="0"/>
              <a:t>доход</a:t>
            </a:r>
            <a:r>
              <a:rPr lang="ru-RU" dirty="0"/>
              <a:t>» включает </a:t>
            </a:r>
            <a:r>
              <a:rPr lang="ru-RU" dirty="0" smtClean="0"/>
              <a:t>категорию</a:t>
            </a:r>
            <a:r>
              <a:rPr lang="ru-RU" dirty="0"/>
              <a:t>:</a:t>
            </a:r>
          </a:p>
          <a:p>
            <a:r>
              <a:rPr lang="ru-RU" dirty="0"/>
              <a:t>Хватает денег на еду и одежду, но не могут покупать </a:t>
            </a:r>
            <a:r>
              <a:rPr lang="ru-RU" dirty="0" smtClean="0"/>
              <a:t>дорогие </a:t>
            </a:r>
            <a:r>
              <a:rPr lang="ru-RU" dirty="0"/>
              <a:t>вещи</a:t>
            </a:r>
          </a:p>
          <a:p>
            <a:endParaRPr lang="ru-RU" dirty="0"/>
          </a:p>
          <a:p>
            <a:r>
              <a:rPr lang="ru-RU" dirty="0"/>
              <a:t>«</a:t>
            </a:r>
            <a:r>
              <a:rPr lang="ru-RU" u="sng" dirty="0"/>
              <a:t>доход &gt; </a:t>
            </a:r>
            <a:r>
              <a:rPr lang="ru-RU" u="sng" dirty="0" smtClean="0"/>
              <a:t>среднего</a:t>
            </a:r>
            <a:r>
              <a:rPr lang="ru-RU" dirty="0"/>
              <a:t>» включает </a:t>
            </a:r>
            <a:r>
              <a:rPr lang="ru-RU" dirty="0" smtClean="0"/>
              <a:t>категории</a:t>
            </a:r>
            <a:r>
              <a:rPr lang="ru-RU" dirty="0"/>
              <a:t>:</a:t>
            </a:r>
          </a:p>
          <a:p>
            <a:r>
              <a:rPr lang="ru-RU" dirty="0"/>
              <a:t>Могут покупать </a:t>
            </a:r>
            <a:r>
              <a:rPr lang="ru-RU" dirty="0" smtClean="0"/>
              <a:t>дорогие </a:t>
            </a:r>
            <a:r>
              <a:rPr lang="ru-RU" dirty="0"/>
              <a:t>вещи, но не могут покупать все, что захотят  + Полный достаток, не </a:t>
            </a:r>
            <a:r>
              <a:rPr lang="ru-RU" dirty="0" smtClean="0"/>
              <a:t>ограничены </a:t>
            </a:r>
            <a:r>
              <a:rPr lang="ru-RU" dirty="0"/>
              <a:t>в </a:t>
            </a:r>
            <a:r>
              <a:rPr lang="ru-RU" dirty="0" smtClean="0"/>
              <a:t>средствах</a:t>
            </a:r>
            <a:r>
              <a:rPr lang="ru-RU" dirty="0"/>
              <a:t>	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D44D45-C3F6-481E-A9F0-A0DE6C41351F}" type="slidenum">
              <a:rPr lang="ru-RU"/>
              <a:pPr/>
              <a:t>11</a:t>
            </a:fld>
            <a:endParaRPr lang="ru-RU"/>
          </a:p>
        </p:txBody>
      </p:sp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733924A-5DDC-4C1E-AE81-ECDCB050E09A}" type="slidenum">
              <a:rPr lang="ru-RU" sz="1200"/>
              <a:pPr algn="r"/>
              <a:t>11</a:t>
            </a:fld>
            <a:endParaRPr lang="ru-RU" sz="1200"/>
          </a:p>
        </p:txBody>
      </p:sp>
      <p:sp>
        <p:nvSpPr>
          <p:cNvPr id="3174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3ABC5D6-0C56-48DA-9C1B-8D6E92D73930}" type="slidenum">
              <a:rPr lang="ru-RU" sz="1200"/>
              <a:pPr algn="r"/>
              <a:t>11</a:t>
            </a:fld>
            <a:endParaRPr lang="ru-RU" sz="1200"/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F07CD-B50D-4C70-9962-1EB2C6FFBB6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vnz_234h copy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2888"/>
            <a:ext cx="9140825" cy="685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Line 3"/>
          <p:cNvSpPr>
            <a:spLocks noChangeShapeType="1"/>
          </p:cNvSpPr>
          <p:nvPr/>
        </p:nvSpPr>
        <p:spPr bwMode="auto">
          <a:xfrm>
            <a:off x="471488" y="4418013"/>
            <a:ext cx="0" cy="2459037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8677" name="Рисунок 17" descr="Kantar Network.jpg"/>
          <p:cNvPicPr preferRelativeResize="0"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09" t="22751" r="5074" b="10513"/>
          <a:stretch>
            <a:fillRect/>
          </a:stretch>
        </p:blipFill>
        <p:spPr bwMode="auto">
          <a:xfrm>
            <a:off x="1259632" y="6453336"/>
            <a:ext cx="1951038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900113" y="4437063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00113" y="5445125"/>
            <a:ext cx="6400800" cy="554038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pic>
        <p:nvPicPr>
          <p:cNvPr id="8" name="Picture 4" descr="V:\COMPANY\TNS_branding\New Branding 2012\New TNS logos\TNS_logohex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6092825"/>
            <a:ext cx="360040" cy="36004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66FA7B1-28AB-4788-9A20-EC60537F0B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1F7B28-182E-4BE5-B7BD-F5F895EE6A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78375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19D4E1-56E2-4FA0-9256-5AB3F788F9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C2C7AA1-604F-46F2-A0A9-AA1C9368B3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1CDB442-F2F6-46EE-8917-F2B4925401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6EE751D-E951-4694-8146-B30152F8B5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2ываыcopy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435975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5088"/>
            <a:ext cx="84899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0825" y="64389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5A5719D-327D-49A7-922B-B84A94916E10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7" name="Picture 4" descr="V:\COMPANY\TNS_branding\New Branding 2012\New TNS logos\TNS_logohex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4074" y="6379328"/>
            <a:ext cx="432048" cy="43204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</p:sldLayoutIdLst>
  <p:transition>
    <p:pull dir="r"/>
  </p:transition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11200" indent="-366713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2pPr>
      <a:lvl3pPr marL="1069975" indent="-35718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3pPr>
      <a:lvl4pPr marL="1430338" indent="-358775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  <a:cs typeface="+mn-cs"/>
        </a:defRPr>
      </a:lvl4pPr>
      <a:lvl5pPr marL="1789113" indent="-357188" algn="l" rtl="0" fontAlgn="base">
        <a:spcBef>
          <a:spcPct val="20000"/>
        </a:spcBef>
        <a:spcAft>
          <a:spcPct val="0"/>
        </a:spcAft>
        <a:buBlip>
          <a:blip r:embed="rId11"/>
        </a:buBlip>
        <a:defRPr sz="1600">
          <a:solidFill>
            <a:schemeClr val="tx1"/>
          </a:solidFill>
          <a:latin typeface="+mn-lt"/>
          <a:cs typeface="+mn-cs"/>
        </a:defRPr>
      </a:lvl5pPr>
      <a:lvl6pPr marL="2246313" indent="-357188" algn="l" rtl="0" fontAlgn="base">
        <a:spcBef>
          <a:spcPct val="20000"/>
        </a:spcBef>
        <a:spcAft>
          <a:spcPct val="0"/>
        </a:spcAft>
        <a:buBlip>
          <a:blip r:embed="rId11"/>
        </a:buBlip>
        <a:defRPr sz="1600">
          <a:solidFill>
            <a:schemeClr val="tx1"/>
          </a:solidFill>
          <a:latin typeface="+mn-lt"/>
          <a:cs typeface="+mn-cs"/>
        </a:defRPr>
      </a:lvl6pPr>
      <a:lvl7pPr marL="2703513" indent="-357188" algn="l" rtl="0" fontAlgn="base">
        <a:spcBef>
          <a:spcPct val="20000"/>
        </a:spcBef>
        <a:spcAft>
          <a:spcPct val="0"/>
        </a:spcAft>
        <a:buBlip>
          <a:blip r:embed="rId11"/>
        </a:buBlip>
        <a:defRPr sz="1600">
          <a:solidFill>
            <a:schemeClr val="tx1"/>
          </a:solidFill>
          <a:latin typeface="+mn-lt"/>
          <a:cs typeface="+mn-cs"/>
        </a:defRPr>
      </a:lvl7pPr>
      <a:lvl8pPr marL="3160713" indent="-357188" algn="l" rtl="0" fontAlgn="base">
        <a:spcBef>
          <a:spcPct val="20000"/>
        </a:spcBef>
        <a:spcAft>
          <a:spcPct val="0"/>
        </a:spcAft>
        <a:buBlip>
          <a:blip r:embed="rId11"/>
        </a:buBlip>
        <a:defRPr sz="1600">
          <a:solidFill>
            <a:schemeClr val="tx1"/>
          </a:solidFill>
          <a:latin typeface="+mn-lt"/>
          <a:cs typeface="+mn-cs"/>
        </a:defRPr>
      </a:lvl8pPr>
      <a:lvl9pPr marL="3617913" indent="-357188" algn="l" rtl="0" fontAlgn="base">
        <a:spcBef>
          <a:spcPct val="20000"/>
        </a:spcBef>
        <a:spcAft>
          <a:spcPct val="0"/>
        </a:spcAft>
        <a:buBlip>
          <a:blip r:embed="rId11"/>
        </a:buBlip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6.xml"/><Relationship Id="rId4" Type="http://schemas.openxmlformats.org/officeDocument/2006/relationships/chart" Target="../charts/char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20.xml"/><Relationship Id="rId4" Type="http://schemas.openxmlformats.org/officeDocument/2006/relationships/chart" Target="../charts/char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5.xml"/><Relationship Id="rId4" Type="http://schemas.openxmlformats.org/officeDocument/2006/relationships/chart" Target="../charts/char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35.xml"/><Relationship Id="rId4" Type="http://schemas.openxmlformats.org/officeDocument/2006/relationships/chart" Target="../charts/chart3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39.xml"/><Relationship Id="rId4" Type="http://schemas.openxmlformats.org/officeDocument/2006/relationships/chart" Target="../charts/chart3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ns-global.ru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w1th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5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611560" y="5013176"/>
            <a:ext cx="6226175" cy="1008063"/>
          </a:xfrm>
        </p:spPr>
        <p:txBody>
          <a:bodyPr anchor="t"/>
          <a:lstStyle/>
          <a:p>
            <a:pPr>
              <a:spcBef>
                <a:spcPct val="20000"/>
              </a:spcBef>
            </a:pPr>
            <a:r>
              <a:rPr lang="en-US" dirty="0">
                <a:solidFill>
                  <a:schemeClr val="tx1"/>
                </a:solidFill>
              </a:rPr>
              <a:t>TNS Web Index</a:t>
            </a:r>
            <a:r>
              <a:rPr lang="ru-RU" dirty="0">
                <a:solidFill>
                  <a:schemeClr val="tx1"/>
                </a:solidFill>
              </a:rPr>
              <a:t>:</a:t>
            </a:r>
            <a:r>
              <a:rPr lang="ru-RU">
                <a:solidFill>
                  <a:schemeClr val="tx1"/>
                </a:solidFill>
              </a:rPr>
              <a:t/>
            </a:r>
            <a:br>
              <a:rPr lang="ru-RU">
                <a:solidFill>
                  <a:schemeClr val="tx1"/>
                </a:solidFill>
              </a:rPr>
            </a:br>
            <a:r>
              <a:rPr lang="ru-RU" smtClean="0">
                <a:solidFill>
                  <a:schemeClr val="tx1"/>
                </a:solidFill>
              </a:rPr>
              <a:t>Аудитория Интернета </a:t>
            </a:r>
            <a:r>
              <a:rPr lang="ru-RU" dirty="0">
                <a:solidFill>
                  <a:schemeClr val="tx1"/>
                </a:solidFill>
              </a:rPr>
              <a:t>в целом</a:t>
            </a:r>
          </a:p>
        </p:txBody>
      </p:sp>
      <p:pic>
        <p:nvPicPr>
          <p:cNvPr id="79879" name="Рисунок 17" descr="Kantar Network.jpg"/>
          <p:cNvPicPr preferRelativeResize="0"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09" t="22751" r="5074" b="10513"/>
          <a:stretch>
            <a:fillRect/>
          </a:stretch>
        </p:blipFill>
        <p:spPr bwMode="auto">
          <a:xfrm>
            <a:off x="6660232" y="6381750"/>
            <a:ext cx="20875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W:\COMPANY\TNS_branding\Логотипы\NEW Precision Growth logos\TNS_logohex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376" y="5300663"/>
            <a:ext cx="792088" cy="7920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c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4304703"/>
              </p:ext>
            </p:extLst>
          </p:nvPr>
        </p:nvGraphicFramePr>
        <p:xfrm>
          <a:off x="5343524" y="1799975"/>
          <a:ext cx="3332931" cy="4453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7" name="Таблица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771578"/>
              </p:ext>
            </p:extLst>
          </p:nvPr>
        </p:nvGraphicFramePr>
        <p:xfrm>
          <a:off x="8076728" y="1844824"/>
          <a:ext cx="743744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3744"/>
              </a:tblGrid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3 401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2 276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1 126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208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726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2 467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294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1 105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1 623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graphicFrame>
        <p:nvGraphicFramePr>
          <p:cNvPr id="17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3351809"/>
              </p:ext>
            </p:extLst>
          </p:nvPr>
        </p:nvGraphicFramePr>
        <p:xfrm>
          <a:off x="2751137" y="1799975"/>
          <a:ext cx="3332931" cy="4453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603834"/>
              </p:ext>
            </p:extLst>
          </p:nvPr>
        </p:nvGraphicFramePr>
        <p:xfrm>
          <a:off x="260668" y="1799974"/>
          <a:ext cx="3316300" cy="4437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5" name="Таблица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80741"/>
              </p:ext>
            </p:extLst>
          </p:nvPr>
        </p:nvGraphicFramePr>
        <p:xfrm>
          <a:off x="2964160" y="1844828"/>
          <a:ext cx="743744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3744"/>
              </a:tblGrid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45 330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28 976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16 354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2 112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8 509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34 708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3 724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15 413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22 557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z="2400" dirty="0"/>
              <a:t>Количество пользователей </a:t>
            </a:r>
            <a:r>
              <a:rPr lang="ru-RU" sz="2400" dirty="0" smtClean="0"/>
              <a:t>Интернета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 smtClean="0"/>
              <a:t>внутри социально-демографических групп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000" dirty="0" smtClean="0">
                <a:solidFill>
                  <a:schemeClr val="accent1"/>
                </a:solidFill>
              </a:rPr>
              <a:t>Март'14, </a:t>
            </a:r>
            <a:r>
              <a:rPr lang="en-US" sz="2000" dirty="0" smtClean="0">
                <a:solidFill>
                  <a:schemeClr val="accent1"/>
                </a:solidFill>
              </a:rPr>
              <a:t>Monthly Reach</a:t>
            </a:r>
            <a:r>
              <a:rPr lang="ru-RU" sz="2000" dirty="0" smtClean="0">
                <a:solidFill>
                  <a:schemeClr val="accent1"/>
                </a:solidFill>
              </a:rPr>
              <a:t>% и </a:t>
            </a:r>
            <a:r>
              <a:rPr lang="ru-RU" sz="2000" dirty="0">
                <a:solidFill>
                  <a:schemeClr val="accent1"/>
                </a:solidFill>
              </a:rPr>
              <a:t>тыс.чел.,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sp>
        <p:nvSpPr>
          <p:cNvPr id="64517" name="Text Box 3"/>
          <p:cNvSpPr txBox="1">
            <a:spLocks noChangeArrowheads="1"/>
          </p:cNvSpPr>
          <p:nvPr/>
        </p:nvSpPr>
        <p:spPr bwMode="auto">
          <a:xfrm>
            <a:off x="1477590" y="1384300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Россия 100 000+</a:t>
            </a:r>
            <a:endParaRPr lang="ru-RU" sz="1600" dirty="0"/>
          </a:p>
        </p:txBody>
      </p:sp>
      <p:sp>
        <p:nvSpPr>
          <p:cNvPr id="64518" name="Text Box 4"/>
          <p:cNvSpPr txBox="1">
            <a:spLocks noChangeArrowheads="1"/>
          </p:cNvSpPr>
          <p:nvPr/>
        </p:nvSpPr>
        <p:spPr bwMode="auto">
          <a:xfrm>
            <a:off x="3928690" y="1384300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Москва</a:t>
            </a:r>
            <a:endParaRPr lang="ru-RU" sz="1600" dirty="0"/>
          </a:p>
        </p:txBody>
      </p:sp>
      <p:sp>
        <p:nvSpPr>
          <p:cNvPr id="64520" name="Line 7"/>
          <p:cNvSpPr>
            <a:spLocks noChangeShapeType="1"/>
          </p:cNvSpPr>
          <p:nvPr/>
        </p:nvSpPr>
        <p:spPr bwMode="auto">
          <a:xfrm>
            <a:off x="225425" y="2276475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4522" name="Line 9"/>
          <p:cNvSpPr>
            <a:spLocks noChangeShapeType="1"/>
          </p:cNvSpPr>
          <p:nvPr/>
        </p:nvSpPr>
        <p:spPr bwMode="auto">
          <a:xfrm rot="5400000">
            <a:off x="1304925" y="3841750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4523" name="Line 10"/>
          <p:cNvSpPr>
            <a:spLocks noChangeShapeType="1"/>
          </p:cNvSpPr>
          <p:nvPr/>
        </p:nvSpPr>
        <p:spPr bwMode="auto">
          <a:xfrm>
            <a:off x="231775" y="1804988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4525" name="Rectangle 12"/>
          <p:cNvSpPr>
            <a:spLocks noChangeArrowheads="1"/>
          </p:cNvSpPr>
          <p:nvPr/>
        </p:nvSpPr>
        <p:spPr bwMode="auto">
          <a:xfrm>
            <a:off x="900113" y="6453188"/>
            <a:ext cx="56880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 i="1">
                <a:solidFill>
                  <a:srgbClr val="6E6E6E"/>
                </a:solidFill>
              </a:rPr>
              <a:t>Доход </a:t>
            </a:r>
            <a:r>
              <a:rPr lang="ru-RU" sz="1000" i="1" smtClean="0">
                <a:solidFill>
                  <a:srgbClr val="6E6E6E"/>
                </a:solidFill>
              </a:rPr>
              <a:t>рассматривается </a:t>
            </a:r>
            <a:r>
              <a:rPr lang="ru-RU" sz="1000" i="1" dirty="0">
                <a:solidFill>
                  <a:srgbClr val="6E6E6E"/>
                </a:solidFill>
              </a:rPr>
              <a:t>как </a:t>
            </a:r>
            <a:r>
              <a:rPr lang="ru-RU" sz="1000" i="1">
                <a:solidFill>
                  <a:srgbClr val="6E6E6E"/>
                </a:solidFill>
              </a:rPr>
              <a:t>самооценка </a:t>
            </a:r>
            <a:r>
              <a:rPr lang="ru-RU" sz="1000" i="1" smtClean="0">
                <a:solidFill>
                  <a:srgbClr val="6E6E6E"/>
                </a:solidFill>
              </a:rPr>
              <a:t>материального </a:t>
            </a:r>
            <a:r>
              <a:rPr lang="ru-RU" sz="1000" i="1" dirty="0">
                <a:solidFill>
                  <a:srgbClr val="6E6E6E"/>
                </a:solidFill>
              </a:rPr>
              <a:t>положения семьи</a:t>
            </a:r>
            <a:r>
              <a:rPr lang="ru-RU" sz="1000" i="1">
                <a:solidFill>
                  <a:srgbClr val="6E6E6E"/>
                </a:solidFill>
              </a:rPr>
              <a:t>, </a:t>
            </a:r>
            <a:r>
              <a:rPr lang="ru-RU" sz="1000" i="1" smtClean="0">
                <a:solidFill>
                  <a:srgbClr val="6E6E6E"/>
                </a:solidFill>
              </a:rPr>
              <a:t>среди </a:t>
            </a:r>
            <a:r>
              <a:rPr lang="ru-RU" sz="1000" i="1" dirty="0">
                <a:solidFill>
                  <a:srgbClr val="6E6E6E"/>
                </a:solidFill>
              </a:rPr>
              <a:t>населения 16+ </a:t>
            </a:r>
            <a:r>
              <a:rPr lang="ru-RU" sz="1000" i="1">
                <a:solidFill>
                  <a:srgbClr val="6E6E6E"/>
                </a:solidFill>
              </a:rPr>
              <a:t>(</a:t>
            </a:r>
            <a:r>
              <a:rPr lang="ru-RU" sz="1000" i="1" smtClean="0">
                <a:solidFill>
                  <a:srgbClr val="6E6E6E"/>
                </a:solidFill>
              </a:rPr>
              <a:t>подробнее </a:t>
            </a:r>
            <a:r>
              <a:rPr lang="ru-RU" sz="1000" i="1" dirty="0">
                <a:solidFill>
                  <a:srgbClr val="6E6E6E"/>
                </a:solidFill>
              </a:rPr>
              <a:t>см. заметки к слайду).</a:t>
            </a:r>
          </a:p>
        </p:txBody>
      </p:sp>
      <p:sp>
        <p:nvSpPr>
          <p:cNvPr id="64526" name="Line 8"/>
          <p:cNvSpPr>
            <a:spLocks noChangeShapeType="1"/>
          </p:cNvSpPr>
          <p:nvPr/>
        </p:nvSpPr>
        <p:spPr bwMode="auto">
          <a:xfrm rot="5400000">
            <a:off x="3819525" y="3841750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4527" name="Text Box 4"/>
          <p:cNvSpPr txBox="1">
            <a:spLocks noChangeArrowheads="1"/>
          </p:cNvSpPr>
          <p:nvPr/>
        </p:nvSpPr>
        <p:spPr bwMode="auto">
          <a:xfrm>
            <a:off x="6516216" y="1385888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С.-Петербург</a:t>
            </a:r>
            <a:endParaRPr lang="ru-RU" sz="1600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2992144" y="1925889"/>
            <a:ext cx="656300" cy="4163762"/>
            <a:chOff x="4553894" y="1977422"/>
            <a:chExt cx="656300" cy="3852852"/>
          </a:xfrm>
        </p:grpSpPr>
        <p:sp>
          <p:nvSpPr>
            <p:cNvPr id="22" name="Text Box 1"/>
            <p:cNvSpPr txBox="1">
              <a:spLocks noChangeArrowheads="1"/>
            </p:cNvSpPr>
            <p:nvPr/>
          </p:nvSpPr>
          <p:spPr bwMode="auto">
            <a:xfrm>
              <a:off x="4553895" y="1977422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 Box 2"/>
            <p:cNvSpPr txBox="1">
              <a:spLocks noChangeArrowheads="1"/>
            </p:cNvSpPr>
            <p:nvPr/>
          </p:nvSpPr>
          <p:spPr bwMode="auto">
            <a:xfrm>
              <a:off x="4553894" y="264991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4" name="Text Box 2"/>
            <p:cNvSpPr txBox="1">
              <a:spLocks noChangeArrowheads="1"/>
            </p:cNvSpPr>
            <p:nvPr/>
          </p:nvSpPr>
          <p:spPr bwMode="auto">
            <a:xfrm>
              <a:off x="4553894" y="298268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5" name="Text Box 2"/>
            <p:cNvSpPr txBox="1">
              <a:spLocks noChangeArrowheads="1"/>
            </p:cNvSpPr>
            <p:nvPr/>
          </p:nvSpPr>
          <p:spPr bwMode="auto">
            <a:xfrm>
              <a:off x="4553894" y="36436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6" name="Text Box 2"/>
            <p:cNvSpPr txBox="1">
              <a:spLocks noChangeArrowheads="1"/>
            </p:cNvSpPr>
            <p:nvPr/>
          </p:nvSpPr>
          <p:spPr bwMode="auto">
            <a:xfrm>
              <a:off x="4553894" y="398068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7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8" name="Text Box 2"/>
            <p:cNvSpPr txBox="1">
              <a:spLocks noChangeArrowheads="1"/>
            </p:cNvSpPr>
            <p:nvPr/>
          </p:nvSpPr>
          <p:spPr bwMode="auto">
            <a:xfrm>
              <a:off x="4553894" y="43069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9" name="Text Box 2"/>
            <p:cNvSpPr txBox="1">
              <a:spLocks noChangeArrowheads="1"/>
            </p:cNvSpPr>
            <p:nvPr/>
          </p:nvSpPr>
          <p:spPr bwMode="auto">
            <a:xfrm>
              <a:off x="4553894" y="49704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0" name="Text Box 2"/>
            <p:cNvSpPr txBox="1">
              <a:spLocks noChangeArrowheads="1"/>
            </p:cNvSpPr>
            <p:nvPr/>
          </p:nvSpPr>
          <p:spPr bwMode="auto">
            <a:xfrm>
              <a:off x="4553894" y="531196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7" name="Группа 56"/>
          <p:cNvGrpSpPr/>
          <p:nvPr/>
        </p:nvGrpSpPr>
        <p:grpSpPr>
          <a:xfrm>
            <a:off x="5512424" y="1925885"/>
            <a:ext cx="656300" cy="4163762"/>
            <a:chOff x="4553894" y="1977422"/>
            <a:chExt cx="656300" cy="3852852"/>
          </a:xfrm>
        </p:grpSpPr>
        <p:sp>
          <p:nvSpPr>
            <p:cNvPr id="58" name="Text Box 1"/>
            <p:cNvSpPr txBox="1">
              <a:spLocks noChangeArrowheads="1"/>
            </p:cNvSpPr>
            <p:nvPr/>
          </p:nvSpPr>
          <p:spPr bwMode="auto">
            <a:xfrm>
              <a:off x="4553895" y="1977422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59" name="Text Box 2"/>
            <p:cNvSpPr txBox="1">
              <a:spLocks noChangeArrowheads="1"/>
            </p:cNvSpPr>
            <p:nvPr/>
          </p:nvSpPr>
          <p:spPr bwMode="auto">
            <a:xfrm>
              <a:off x="4553894" y="264991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0" name="Text Box 2"/>
            <p:cNvSpPr txBox="1">
              <a:spLocks noChangeArrowheads="1"/>
            </p:cNvSpPr>
            <p:nvPr/>
          </p:nvSpPr>
          <p:spPr bwMode="auto">
            <a:xfrm>
              <a:off x="4553894" y="298268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1" name="Text Box 2"/>
            <p:cNvSpPr txBox="1">
              <a:spLocks noChangeArrowheads="1"/>
            </p:cNvSpPr>
            <p:nvPr/>
          </p:nvSpPr>
          <p:spPr bwMode="auto">
            <a:xfrm>
              <a:off x="4553894" y="36436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2" name="Text Box 2"/>
            <p:cNvSpPr txBox="1">
              <a:spLocks noChangeArrowheads="1"/>
            </p:cNvSpPr>
            <p:nvPr/>
          </p:nvSpPr>
          <p:spPr bwMode="auto">
            <a:xfrm>
              <a:off x="4553894" y="398068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3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4" name="Text Box 2"/>
            <p:cNvSpPr txBox="1">
              <a:spLocks noChangeArrowheads="1"/>
            </p:cNvSpPr>
            <p:nvPr/>
          </p:nvSpPr>
          <p:spPr bwMode="auto">
            <a:xfrm>
              <a:off x="4553894" y="43069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5" name="Text Box 2"/>
            <p:cNvSpPr txBox="1">
              <a:spLocks noChangeArrowheads="1"/>
            </p:cNvSpPr>
            <p:nvPr/>
          </p:nvSpPr>
          <p:spPr bwMode="auto">
            <a:xfrm>
              <a:off x="4553894" y="49704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6" name="Text Box 2"/>
            <p:cNvSpPr txBox="1">
              <a:spLocks noChangeArrowheads="1"/>
            </p:cNvSpPr>
            <p:nvPr/>
          </p:nvSpPr>
          <p:spPr bwMode="auto">
            <a:xfrm>
              <a:off x="4553894" y="531196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8" name="Группа 77"/>
          <p:cNvGrpSpPr/>
          <p:nvPr/>
        </p:nvGrpSpPr>
        <p:grpSpPr>
          <a:xfrm>
            <a:off x="8104712" y="1925885"/>
            <a:ext cx="656300" cy="4163762"/>
            <a:chOff x="4553894" y="1977422"/>
            <a:chExt cx="656300" cy="3852852"/>
          </a:xfrm>
        </p:grpSpPr>
        <p:sp>
          <p:nvSpPr>
            <p:cNvPr id="79" name="Text Box 1"/>
            <p:cNvSpPr txBox="1">
              <a:spLocks noChangeArrowheads="1"/>
            </p:cNvSpPr>
            <p:nvPr/>
          </p:nvSpPr>
          <p:spPr bwMode="auto">
            <a:xfrm>
              <a:off x="4553895" y="1977422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80" name="Text Box 2"/>
            <p:cNvSpPr txBox="1">
              <a:spLocks noChangeArrowheads="1"/>
            </p:cNvSpPr>
            <p:nvPr/>
          </p:nvSpPr>
          <p:spPr bwMode="auto">
            <a:xfrm>
              <a:off x="4553894" y="264991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1" name="Text Box 2"/>
            <p:cNvSpPr txBox="1">
              <a:spLocks noChangeArrowheads="1"/>
            </p:cNvSpPr>
            <p:nvPr/>
          </p:nvSpPr>
          <p:spPr bwMode="auto">
            <a:xfrm>
              <a:off x="4553894" y="298268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2" name="Text Box 2"/>
            <p:cNvSpPr txBox="1">
              <a:spLocks noChangeArrowheads="1"/>
            </p:cNvSpPr>
            <p:nvPr/>
          </p:nvSpPr>
          <p:spPr bwMode="auto">
            <a:xfrm>
              <a:off x="4553894" y="36436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3" name="Text Box 2"/>
            <p:cNvSpPr txBox="1">
              <a:spLocks noChangeArrowheads="1"/>
            </p:cNvSpPr>
            <p:nvPr/>
          </p:nvSpPr>
          <p:spPr bwMode="auto">
            <a:xfrm>
              <a:off x="4553894" y="398068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4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5" name="Text Box 2"/>
            <p:cNvSpPr txBox="1">
              <a:spLocks noChangeArrowheads="1"/>
            </p:cNvSpPr>
            <p:nvPr/>
          </p:nvSpPr>
          <p:spPr bwMode="auto">
            <a:xfrm>
              <a:off x="4553894" y="43069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6" name="Text Box 2"/>
            <p:cNvSpPr txBox="1">
              <a:spLocks noChangeArrowheads="1"/>
            </p:cNvSpPr>
            <p:nvPr/>
          </p:nvSpPr>
          <p:spPr bwMode="auto">
            <a:xfrm>
              <a:off x="4553894" y="49704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7" name="Text Box 2"/>
            <p:cNvSpPr txBox="1">
              <a:spLocks noChangeArrowheads="1"/>
            </p:cNvSpPr>
            <p:nvPr/>
          </p:nvSpPr>
          <p:spPr bwMode="auto">
            <a:xfrm>
              <a:off x="4553894" y="531196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9" name="Номер слайда 4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DB442-F2F6-46EE-8917-F2B49254014C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64524" name="Line 11"/>
          <p:cNvSpPr>
            <a:spLocks noChangeShapeType="1"/>
          </p:cNvSpPr>
          <p:nvPr/>
        </p:nvSpPr>
        <p:spPr bwMode="auto">
          <a:xfrm>
            <a:off x="231775" y="3284538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4519" name="Line 6"/>
          <p:cNvSpPr>
            <a:spLocks noChangeShapeType="1"/>
          </p:cNvSpPr>
          <p:nvPr/>
        </p:nvSpPr>
        <p:spPr bwMode="auto">
          <a:xfrm>
            <a:off x="231775" y="4724400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56" name="Таблица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918570"/>
              </p:ext>
            </p:extLst>
          </p:nvPr>
        </p:nvGraphicFramePr>
        <p:xfrm>
          <a:off x="5484440" y="1844824"/>
          <a:ext cx="743744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3744"/>
              </a:tblGrid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8 158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5 626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2 532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530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1 479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6 149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626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2 601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4 176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мобильного Интернета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2000" dirty="0" smtClean="0">
                <a:solidFill>
                  <a:schemeClr val="accent1"/>
                </a:solidFill>
              </a:rPr>
              <a:t>Март'14, в млн. чел. и в </a:t>
            </a:r>
            <a:r>
              <a:rPr lang="ru-RU" sz="2000" dirty="0">
                <a:solidFill>
                  <a:schemeClr val="accent1"/>
                </a:solidFill>
              </a:rPr>
              <a:t>% от населения 12+ лет</a:t>
            </a:r>
          </a:p>
        </p:txBody>
      </p:sp>
      <p:sp>
        <p:nvSpPr>
          <p:cNvPr id="30730" name="Rectangle 9"/>
          <p:cNvSpPr>
            <a:spLocks noChangeArrowheads="1"/>
          </p:cNvSpPr>
          <p:nvPr/>
        </p:nvSpPr>
        <p:spPr bwMode="auto">
          <a:xfrm>
            <a:off x="1759189" y="1724322"/>
            <a:ext cx="936475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1600" dirty="0" smtClean="0"/>
              <a:t>в месяц</a:t>
            </a:r>
            <a:endParaRPr lang="ru-RU" sz="1600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11</a:t>
            </a:fld>
            <a:endParaRPr lang="ru-RU"/>
          </a:p>
        </p:txBody>
      </p:sp>
      <p:graphicFrame>
        <p:nvGraphicFramePr>
          <p:cNvPr id="1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0784609"/>
              </p:ext>
            </p:extLst>
          </p:nvPr>
        </p:nvGraphicFramePr>
        <p:xfrm>
          <a:off x="331787" y="1947578"/>
          <a:ext cx="8631237" cy="4303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4222583" y="1724322"/>
            <a:ext cx="107587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1600" dirty="0" smtClean="0"/>
              <a:t>в неделю</a:t>
            </a:r>
            <a:endParaRPr lang="ru-RU" sz="1600" dirty="0"/>
          </a:p>
        </p:txBody>
      </p:sp>
      <p:sp>
        <p:nvSpPr>
          <p:cNvPr id="30" name="Rectangle 9"/>
          <p:cNvSpPr>
            <a:spLocks noChangeArrowheads="1"/>
          </p:cNvSpPr>
          <p:nvPr/>
        </p:nvSpPr>
        <p:spPr bwMode="auto">
          <a:xfrm>
            <a:off x="6872358" y="1724322"/>
            <a:ext cx="80663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1600" dirty="0" smtClean="0"/>
              <a:t>в день</a:t>
            </a:r>
            <a:endParaRPr lang="ru-RU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705169" y="1860653"/>
            <a:ext cx="108000" cy="10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181669" y="1860653"/>
            <a:ext cx="108000" cy="10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820094" y="1860653"/>
            <a:ext cx="108000" cy="10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65862" y="1314450"/>
            <a:ext cx="8522141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1600" dirty="0" smtClean="0"/>
              <a:t>ПОЛЬЗУЮТСЯ ИНТЕРНЕТОМ С</a:t>
            </a:r>
            <a:r>
              <a:rPr lang="en-US" sz="1600" dirty="0" smtClean="0"/>
              <a:t> </a:t>
            </a:r>
            <a:r>
              <a:rPr lang="ru-RU" sz="1600" dirty="0" smtClean="0"/>
              <a:t>МОБИЛЬНОГО УСТРОЙСТВА ХОТЯ </a:t>
            </a:r>
            <a:r>
              <a:rPr lang="ru-RU" sz="1600" dirty="0"/>
              <a:t>БЫ ОДИН </a:t>
            </a:r>
            <a:r>
              <a:rPr lang="ru-RU" sz="1600" dirty="0" smtClean="0"/>
              <a:t>РАЗ</a:t>
            </a:r>
            <a:r>
              <a:rPr lang="ru-RU" sz="1600" dirty="0"/>
              <a:t>…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4179297"/>
              </p:ext>
            </p:extLst>
          </p:nvPr>
        </p:nvGraphicFramePr>
        <p:xfrm>
          <a:off x="5719763" y="1756685"/>
          <a:ext cx="3194050" cy="442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7469441"/>
              </p:ext>
            </p:extLst>
          </p:nvPr>
        </p:nvGraphicFramePr>
        <p:xfrm>
          <a:off x="2945165" y="1756685"/>
          <a:ext cx="3194050" cy="442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6324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z="2400" dirty="0"/>
              <a:t>Количество пользователей мобильного </a:t>
            </a:r>
            <a:r>
              <a:rPr lang="ru-RU" sz="2400" dirty="0" smtClean="0"/>
              <a:t>Интернета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 smtClean="0"/>
              <a:t>внутри социально-демографических групп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000" dirty="0" smtClean="0">
                <a:solidFill>
                  <a:schemeClr val="accent1"/>
                </a:solidFill>
              </a:rPr>
              <a:t>Март'14, </a:t>
            </a:r>
            <a:r>
              <a:rPr lang="en-US" sz="2000" dirty="0" smtClean="0">
                <a:solidFill>
                  <a:schemeClr val="accent1"/>
                </a:solidFill>
              </a:rPr>
              <a:t>Monthly Reach</a:t>
            </a:r>
            <a:r>
              <a:rPr lang="ru-RU" sz="2000" dirty="0" smtClean="0">
                <a:solidFill>
                  <a:schemeClr val="accent1"/>
                </a:solidFill>
              </a:rPr>
              <a:t>% и </a:t>
            </a:r>
            <a:r>
              <a:rPr lang="ru-RU" sz="2000" dirty="0">
                <a:solidFill>
                  <a:schemeClr val="accent1"/>
                </a:solidFill>
              </a:rPr>
              <a:t>тыс.чел.,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graphicFrame>
        <p:nvGraphicFramePr>
          <p:cNvPr id="15" name="Object 4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116106468"/>
              </p:ext>
            </p:extLst>
          </p:nvPr>
        </p:nvGraphicFramePr>
        <p:xfrm>
          <a:off x="230188" y="1756881"/>
          <a:ext cx="3175000" cy="4412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326" name="Line 7"/>
          <p:cNvSpPr>
            <a:spLocks noChangeShapeType="1"/>
          </p:cNvSpPr>
          <p:nvPr/>
        </p:nvSpPr>
        <p:spPr bwMode="auto">
          <a:xfrm>
            <a:off x="231775" y="2205038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6327" name="Line 8"/>
          <p:cNvSpPr>
            <a:spLocks noChangeShapeType="1"/>
          </p:cNvSpPr>
          <p:nvPr/>
        </p:nvSpPr>
        <p:spPr bwMode="auto">
          <a:xfrm rot="5400000">
            <a:off x="1211615" y="3849688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6328" name="Line 9"/>
          <p:cNvSpPr>
            <a:spLocks noChangeShapeType="1"/>
          </p:cNvSpPr>
          <p:nvPr/>
        </p:nvSpPr>
        <p:spPr bwMode="auto">
          <a:xfrm>
            <a:off x="236538" y="1804988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6329" name="Text Box 10"/>
          <p:cNvSpPr txBox="1">
            <a:spLocks noChangeArrowheads="1"/>
          </p:cNvSpPr>
          <p:nvPr/>
        </p:nvSpPr>
        <p:spPr bwMode="auto">
          <a:xfrm>
            <a:off x="971600" y="1449388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Россия 100 000+</a:t>
            </a:r>
            <a:endParaRPr lang="ru-RU" sz="1600" dirty="0"/>
          </a:p>
        </p:txBody>
      </p:sp>
      <p:sp>
        <p:nvSpPr>
          <p:cNvPr id="56330" name="Text Box 11"/>
          <p:cNvSpPr txBox="1">
            <a:spLocks noChangeArrowheads="1"/>
          </p:cNvSpPr>
          <p:nvPr/>
        </p:nvSpPr>
        <p:spPr bwMode="auto">
          <a:xfrm>
            <a:off x="6542137" y="1449388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С.-Петербург</a:t>
            </a:r>
            <a:endParaRPr lang="ru-RU" sz="1600" dirty="0"/>
          </a:p>
        </p:txBody>
      </p:sp>
      <p:sp>
        <p:nvSpPr>
          <p:cNvPr id="56331" name="Text Box 11"/>
          <p:cNvSpPr txBox="1">
            <a:spLocks noChangeArrowheads="1"/>
          </p:cNvSpPr>
          <p:nvPr/>
        </p:nvSpPr>
        <p:spPr bwMode="auto">
          <a:xfrm>
            <a:off x="3758610" y="1449388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Москва</a:t>
            </a:r>
            <a:endParaRPr lang="ru-RU" sz="1600" dirty="0"/>
          </a:p>
        </p:txBody>
      </p:sp>
      <p:sp>
        <p:nvSpPr>
          <p:cNvPr id="56332" name="Line 8"/>
          <p:cNvSpPr>
            <a:spLocks noChangeShapeType="1"/>
          </p:cNvSpPr>
          <p:nvPr/>
        </p:nvSpPr>
        <p:spPr bwMode="auto">
          <a:xfrm rot="5400000">
            <a:off x="4019550" y="3876675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047954"/>
              </p:ext>
            </p:extLst>
          </p:nvPr>
        </p:nvGraphicFramePr>
        <p:xfrm>
          <a:off x="2745694" y="1772816"/>
          <a:ext cx="671736" cy="4392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736"/>
              </a:tblGrid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27 321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T w="38100" cmpd="sng">
                      <a:noFill/>
                    </a:lnT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13 574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13 747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 dirty="0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2 952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6 435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8 896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5 409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3 629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grpSp>
        <p:nvGrpSpPr>
          <p:cNvPr id="17" name="Группа 16"/>
          <p:cNvGrpSpPr/>
          <p:nvPr/>
        </p:nvGrpSpPr>
        <p:grpSpPr>
          <a:xfrm>
            <a:off x="2736169" y="1879048"/>
            <a:ext cx="656300" cy="4153129"/>
            <a:chOff x="4553894" y="1987261"/>
            <a:chExt cx="656300" cy="3843013"/>
          </a:xfrm>
        </p:grpSpPr>
        <p:sp>
          <p:nvSpPr>
            <p:cNvPr id="18" name="Text Box 1"/>
            <p:cNvSpPr txBox="1">
              <a:spLocks noChangeArrowheads="1"/>
            </p:cNvSpPr>
            <p:nvPr/>
          </p:nvSpPr>
          <p:spPr bwMode="auto">
            <a:xfrm>
              <a:off x="4553895" y="1987261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4553894" y="280211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4553894" y="321866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4553894" y="48440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4553894" y="402122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4" name="Text Box 2"/>
            <p:cNvSpPr txBox="1">
              <a:spLocks noChangeArrowheads="1"/>
            </p:cNvSpPr>
            <p:nvPr/>
          </p:nvSpPr>
          <p:spPr bwMode="auto">
            <a:xfrm>
              <a:off x="4553894" y="441802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5" name="Text Box 2"/>
            <p:cNvSpPr txBox="1">
              <a:spLocks noChangeArrowheads="1"/>
            </p:cNvSpPr>
            <p:nvPr/>
          </p:nvSpPr>
          <p:spPr bwMode="auto">
            <a:xfrm>
              <a:off x="4553894" y="524495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275977"/>
              </p:ext>
            </p:extLst>
          </p:nvPr>
        </p:nvGraphicFramePr>
        <p:xfrm>
          <a:off x="5573775" y="1772816"/>
          <a:ext cx="671736" cy="4392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736"/>
              </a:tblGrid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5 508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T w="38100" cmpd="sng">
                      <a:noFill/>
                    </a:lnT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2 766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2 742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475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961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1 700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1 236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1 137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grpSp>
        <p:nvGrpSpPr>
          <p:cNvPr id="27" name="Группа 26"/>
          <p:cNvGrpSpPr/>
          <p:nvPr/>
        </p:nvGrpSpPr>
        <p:grpSpPr>
          <a:xfrm>
            <a:off x="5573775" y="1879048"/>
            <a:ext cx="656300" cy="4153129"/>
            <a:chOff x="4553894" y="1987261"/>
            <a:chExt cx="656300" cy="3843013"/>
          </a:xfrm>
        </p:grpSpPr>
        <p:sp>
          <p:nvSpPr>
            <p:cNvPr id="28" name="Text Box 1"/>
            <p:cNvSpPr txBox="1">
              <a:spLocks noChangeArrowheads="1"/>
            </p:cNvSpPr>
            <p:nvPr/>
          </p:nvSpPr>
          <p:spPr bwMode="auto">
            <a:xfrm>
              <a:off x="4553895" y="1987261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29" name="Text Box 2"/>
            <p:cNvSpPr txBox="1">
              <a:spLocks noChangeArrowheads="1"/>
            </p:cNvSpPr>
            <p:nvPr/>
          </p:nvSpPr>
          <p:spPr bwMode="auto">
            <a:xfrm>
              <a:off x="4553894" y="280211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0" name="Text Box 2"/>
            <p:cNvSpPr txBox="1">
              <a:spLocks noChangeArrowheads="1"/>
            </p:cNvSpPr>
            <p:nvPr/>
          </p:nvSpPr>
          <p:spPr bwMode="auto">
            <a:xfrm>
              <a:off x="4553894" y="321866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1" name="Text Box 2"/>
            <p:cNvSpPr txBox="1">
              <a:spLocks noChangeArrowheads="1"/>
            </p:cNvSpPr>
            <p:nvPr/>
          </p:nvSpPr>
          <p:spPr bwMode="auto">
            <a:xfrm>
              <a:off x="4553894" y="48440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2" name="Text Box 2"/>
            <p:cNvSpPr txBox="1">
              <a:spLocks noChangeArrowheads="1"/>
            </p:cNvSpPr>
            <p:nvPr/>
          </p:nvSpPr>
          <p:spPr bwMode="auto">
            <a:xfrm>
              <a:off x="4553894" y="402122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3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4" name="Text Box 2"/>
            <p:cNvSpPr txBox="1">
              <a:spLocks noChangeArrowheads="1"/>
            </p:cNvSpPr>
            <p:nvPr/>
          </p:nvSpPr>
          <p:spPr bwMode="auto">
            <a:xfrm>
              <a:off x="4553894" y="441802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5" name="Text Box 2"/>
            <p:cNvSpPr txBox="1">
              <a:spLocks noChangeArrowheads="1"/>
            </p:cNvSpPr>
            <p:nvPr/>
          </p:nvSpPr>
          <p:spPr bwMode="auto">
            <a:xfrm>
              <a:off x="4553894" y="524495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36" name="Таблица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524110"/>
              </p:ext>
            </p:extLst>
          </p:nvPr>
        </p:nvGraphicFramePr>
        <p:xfrm>
          <a:off x="8235743" y="1772816"/>
          <a:ext cx="671736" cy="4392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736"/>
              </a:tblGrid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2 052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T w="38100" cmpd="sng">
                      <a:noFill/>
                    </a:lnT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1 042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1 011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179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432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636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425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380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grpSp>
        <p:nvGrpSpPr>
          <p:cNvPr id="37" name="Группа 36"/>
          <p:cNvGrpSpPr/>
          <p:nvPr/>
        </p:nvGrpSpPr>
        <p:grpSpPr>
          <a:xfrm>
            <a:off x="8235743" y="1879048"/>
            <a:ext cx="656300" cy="4153129"/>
            <a:chOff x="4553894" y="1987261"/>
            <a:chExt cx="656300" cy="3843013"/>
          </a:xfrm>
        </p:grpSpPr>
        <p:sp>
          <p:nvSpPr>
            <p:cNvPr id="38" name="Text Box 1"/>
            <p:cNvSpPr txBox="1">
              <a:spLocks noChangeArrowheads="1"/>
            </p:cNvSpPr>
            <p:nvPr/>
          </p:nvSpPr>
          <p:spPr bwMode="auto">
            <a:xfrm>
              <a:off x="4553895" y="1987261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39" name="Text Box 2"/>
            <p:cNvSpPr txBox="1">
              <a:spLocks noChangeArrowheads="1"/>
            </p:cNvSpPr>
            <p:nvPr/>
          </p:nvSpPr>
          <p:spPr bwMode="auto">
            <a:xfrm>
              <a:off x="4553894" y="280211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0" name="Text Box 2"/>
            <p:cNvSpPr txBox="1">
              <a:spLocks noChangeArrowheads="1"/>
            </p:cNvSpPr>
            <p:nvPr/>
          </p:nvSpPr>
          <p:spPr bwMode="auto">
            <a:xfrm>
              <a:off x="4553894" y="321866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1" name="Text Box 2"/>
            <p:cNvSpPr txBox="1">
              <a:spLocks noChangeArrowheads="1"/>
            </p:cNvSpPr>
            <p:nvPr/>
          </p:nvSpPr>
          <p:spPr bwMode="auto">
            <a:xfrm>
              <a:off x="4553894" y="48440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2" name="Text Box 2"/>
            <p:cNvSpPr txBox="1">
              <a:spLocks noChangeArrowheads="1"/>
            </p:cNvSpPr>
            <p:nvPr/>
          </p:nvSpPr>
          <p:spPr bwMode="auto">
            <a:xfrm>
              <a:off x="4553894" y="402122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3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4" name="Text Box 2"/>
            <p:cNvSpPr txBox="1">
              <a:spLocks noChangeArrowheads="1"/>
            </p:cNvSpPr>
            <p:nvPr/>
          </p:nvSpPr>
          <p:spPr bwMode="auto">
            <a:xfrm>
              <a:off x="4553894" y="441802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5" name="Text Box 2"/>
            <p:cNvSpPr txBox="1">
              <a:spLocks noChangeArrowheads="1"/>
            </p:cNvSpPr>
            <p:nvPr/>
          </p:nvSpPr>
          <p:spPr bwMode="auto">
            <a:xfrm>
              <a:off x="4553894" y="524495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6" name="Номер слайда 4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DB442-F2F6-46EE-8917-F2B49254014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5518727" y="1521690"/>
            <a:ext cx="3205018" cy="10067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23" name="Line 3"/>
          <p:cNvSpPr>
            <a:spLocks noChangeShapeType="1"/>
          </p:cNvSpPr>
          <p:nvPr/>
        </p:nvSpPr>
        <p:spPr bwMode="auto">
          <a:xfrm flipH="1">
            <a:off x="5885215" y="1524000"/>
            <a:ext cx="0" cy="4424216"/>
          </a:xfrm>
          <a:prstGeom prst="line">
            <a:avLst/>
          </a:prstGeom>
          <a:noFill/>
          <a:ln w="317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graphicFrame>
        <p:nvGraphicFramePr>
          <p:cNvPr id="1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2597663"/>
              </p:ext>
            </p:extLst>
          </p:nvPr>
        </p:nvGraphicFramePr>
        <p:xfrm>
          <a:off x="193675" y="1357313"/>
          <a:ext cx="8550275" cy="5097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01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5413"/>
            <a:ext cx="8435975" cy="1017587"/>
          </a:xfrm>
        </p:spPr>
        <p:txBody>
          <a:bodyPr/>
          <a:lstStyle/>
          <a:p>
            <a:r>
              <a:rPr lang="ru-RU" sz="2400" dirty="0" smtClean="0"/>
              <a:t>Мобильные устройства для выхода в Интернет</a:t>
            </a:r>
            <a:r>
              <a:rPr lang="en-US" sz="2400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dirty="0" smtClean="0">
                <a:solidFill>
                  <a:schemeClr val="accent1"/>
                </a:solidFill>
              </a:rPr>
              <a:t>Март'14, % от пользователей мобильным Интернетом, 12+ лет</a:t>
            </a:r>
            <a:endParaRPr lang="en-GB" sz="2000" dirty="0" smtClean="0">
              <a:solidFill>
                <a:schemeClr val="accent1"/>
              </a:solidFill>
            </a:endParaRP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6707619" y="5892800"/>
            <a:ext cx="1435136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1600" dirty="0"/>
              <a:t>С.-</a:t>
            </a:r>
            <a:r>
              <a:rPr lang="ru-RU" sz="1600" dirty="0" smtClean="0"/>
              <a:t>Петербург</a:t>
            </a:r>
            <a:endParaRPr lang="ru-RU" sz="1600" dirty="0"/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4027630" y="5892800"/>
            <a:ext cx="885179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1600" dirty="0"/>
              <a:t>Москва</a:t>
            </a: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697922" y="5892800"/>
            <a:ext cx="183627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1600" dirty="0" smtClean="0"/>
              <a:t>Россия </a:t>
            </a:r>
            <a:r>
              <a:rPr lang="ru-RU" sz="1600" dirty="0"/>
              <a:t>100 000+</a:t>
            </a:r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26" name="Line 3"/>
          <p:cNvSpPr>
            <a:spLocks noChangeShapeType="1"/>
          </p:cNvSpPr>
          <p:nvPr/>
        </p:nvSpPr>
        <p:spPr bwMode="auto">
          <a:xfrm flipH="1">
            <a:off x="3036073" y="1524000"/>
            <a:ext cx="0" cy="4424216"/>
          </a:xfrm>
          <a:prstGeom prst="line">
            <a:avLst/>
          </a:prstGeom>
          <a:noFill/>
          <a:ln w="317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266" name="Rectangle 2"/>
          <p:cNvSpPr>
            <a:spLocks noGrp="1" noChangeArrowheads="1"/>
          </p:cNvSpPr>
          <p:nvPr>
            <p:ph type="ctrTitle" sz="quarter"/>
          </p:nvPr>
        </p:nvSpPr>
        <p:spPr/>
        <p:txBody>
          <a:bodyPr anchor="t"/>
          <a:lstStyle/>
          <a:p>
            <a:r>
              <a:rPr lang="ru-RU" dirty="0" smtClean="0"/>
              <a:t>Аудитория Интернета </a:t>
            </a:r>
            <a:r>
              <a:rPr lang="ru-RU" dirty="0"/>
              <a:t>в целом</a:t>
            </a:r>
            <a:br>
              <a:rPr lang="ru-RU" dirty="0"/>
            </a:br>
            <a:r>
              <a:rPr lang="ru-RU" dirty="0" smtClean="0"/>
              <a:t>Екатеринбург, Новосибирск, Казань</a:t>
            </a:r>
            <a:endParaRPr lang="ru-RU" sz="2400" dirty="0"/>
          </a:p>
        </p:txBody>
      </p:sp>
      <p:sp>
        <p:nvSpPr>
          <p:cNvPr id="65126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00112" y="5445125"/>
            <a:ext cx="7256335" cy="554038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dirty="0" smtClean="0"/>
              <a:t>Результаты </a:t>
            </a:r>
            <a:r>
              <a:rPr lang="ru-RU" dirty="0"/>
              <a:t>Установочного </a:t>
            </a:r>
            <a:r>
              <a:rPr lang="ru-RU" dirty="0" smtClean="0"/>
              <a:t>исследования</a:t>
            </a:r>
            <a:endParaRPr lang="ru-RU" dirty="0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901654" y="5698648"/>
            <a:ext cx="6697662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Январь - Март 2014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ru-RU" sz="2400" dirty="0"/>
              <a:t>Количество </a:t>
            </a:r>
            <a:r>
              <a:rPr lang="ru-RU" sz="2400" dirty="0" err="1" smtClean="0"/>
              <a:t>Интернет-пользователей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2000" dirty="0" smtClean="0">
                <a:solidFill>
                  <a:schemeClr val="accent1"/>
                </a:solidFill>
              </a:rPr>
              <a:t>Январь-Март'14, </a:t>
            </a:r>
            <a:r>
              <a:rPr lang="ru-RU" sz="2000" dirty="0">
                <a:solidFill>
                  <a:schemeClr val="accent1"/>
                </a:solidFill>
              </a:rPr>
              <a:t>в млн.чел. и в % от населения 12+ лет</a:t>
            </a:r>
          </a:p>
        </p:txBody>
      </p:sp>
      <p:graphicFrame>
        <p:nvGraphicFramePr>
          <p:cNvPr id="11" name="Object 2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643061403"/>
              </p:ext>
            </p:extLst>
          </p:nvPr>
        </p:nvGraphicFramePr>
        <p:xfrm>
          <a:off x="331788" y="2039938"/>
          <a:ext cx="8470900" cy="4175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019675" y="1752600"/>
            <a:ext cx="3209925" cy="4572000"/>
            <a:chOff x="3024" y="1104"/>
            <a:chExt cx="2022" cy="2880"/>
          </a:xfrm>
        </p:grpSpPr>
        <p:sp>
          <p:nvSpPr>
            <p:cNvPr id="30725" name="AutoShape 8"/>
            <p:cNvSpPr>
              <a:spLocks noChangeArrowheads="1"/>
            </p:cNvSpPr>
            <p:nvPr/>
          </p:nvSpPr>
          <p:spPr bwMode="auto">
            <a:xfrm>
              <a:off x="3024" y="1104"/>
              <a:ext cx="2022" cy="2880"/>
            </a:xfrm>
            <a:prstGeom prst="roundRect">
              <a:avLst>
                <a:gd name="adj" fmla="val 16667"/>
              </a:avLst>
            </a:prstGeom>
            <a:noFill/>
            <a:ln w="3175" algn="ctr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30726" name="Rectangle 9"/>
            <p:cNvSpPr>
              <a:spLocks noChangeArrowheads="1"/>
            </p:cNvSpPr>
            <p:nvPr/>
          </p:nvSpPr>
          <p:spPr bwMode="auto">
            <a:xfrm>
              <a:off x="3676" y="1162"/>
              <a:ext cx="718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ru-RU" sz="1400"/>
                <a:t>В НЕДЕЛЮ</a:t>
              </a:r>
            </a:p>
          </p:txBody>
        </p:sp>
      </p:grpSp>
      <p:sp>
        <p:nvSpPr>
          <p:cNvPr id="30727" name="Rectangle 10"/>
          <p:cNvSpPr>
            <a:spLocks noChangeArrowheads="1"/>
          </p:cNvSpPr>
          <p:nvPr/>
        </p:nvSpPr>
        <p:spPr bwMode="auto">
          <a:xfrm>
            <a:off x="539750" y="1314450"/>
            <a:ext cx="53927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1600"/>
              <a:t>ПОЛЬЗУЮТСЯ </a:t>
            </a:r>
            <a:r>
              <a:rPr lang="ru-RU" sz="1600" smtClean="0"/>
              <a:t>ИНТЕРНЕТОМ </a:t>
            </a:r>
            <a:r>
              <a:rPr lang="ru-RU" sz="1600" dirty="0"/>
              <a:t>ХОТЯ БЫ </a:t>
            </a:r>
            <a:r>
              <a:rPr lang="ru-RU" sz="1600"/>
              <a:t>ОДИН </a:t>
            </a:r>
            <a:r>
              <a:rPr lang="ru-RU" sz="1600" smtClean="0"/>
              <a:t>РАЗ</a:t>
            </a:r>
            <a:r>
              <a:rPr lang="ru-RU" sz="1600" dirty="0"/>
              <a:t>…</a:t>
            </a: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215056" y="1752600"/>
            <a:ext cx="3209925" cy="4572000"/>
            <a:chOff x="3024" y="1104"/>
            <a:chExt cx="2022" cy="2880"/>
          </a:xfrm>
        </p:grpSpPr>
        <p:sp>
          <p:nvSpPr>
            <p:cNvPr id="30729" name="AutoShape 8"/>
            <p:cNvSpPr>
              <a:spLocks noChangeArrowheads="1"/>
            </p:cNvSpPr>
            <p:nvPr/>
          </p:nvSpPr>
          <p:spPr bwMode="auto">
            <a:xfrm>
              <a:off x="3024" y="1104"/>
              <a:ext cx="2022" cy="2880"/>
            </a:xfrm>
            <a:prstGeom prst="roundRect">
              <a:avLst>
                <a:gd name="adj" fmla="val 16667"/>
              </a:avLst>
            </a:prstGeom>
            <a:noFill/>
            <a:ln w="3175" algn="ctr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30730" name="Rectangle 9"/>
            <p:cNvSpPr>
              <a:spLocks noChangeArrowheads="1"/>
            </p:cNvSpPr>
            <p:nvPr/>
          </p:nvSpPr>
          <p:spPr bwMode="auto">
            <a:xfrm>
              <a:off x="3720" y="1162"/>
              <a:ext cx="635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ru-RU" sz="1400"/>
                <a:t>В МЕСЯЦ</a:t>
              </a:r>
            </a:p>
          </p:txBody>
        </p:sp>
      </p:grpSp>
      <p:sp>
        <p:nvSpPr>
          <p:cNvPr id="12" name="Номер слайда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Object 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568436838"/>
              </p:ext>
            </p:extLst>
          </p:nvPr>
        </p:nvGraphicFramePr>
        <p:xfrm>
          <a:off x="3228254" y="1539875"/>
          <a:ext cx="5185180" cy="442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1981906" y="1357313"/>
            <a:ext cx="13335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200" b="1" dirty="0" smtClean="0"/>
              <a:t>Екатеринбург</a:t>
            </a:r>
            <a:endParaRPr lang="ru-RU" sz="1200" b="1" dirty="0"/>
          </a:p>
        </p:txBody>
      </p:sp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3882870" y="1357313"/>
            <a:ext cx="19431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200" b="1" dirty="0" smtClean="0"/>
              <a:t>Новосибирск</a:t>
            </a:r>
            <a:endParaRPr lang="ru-RU" sz="1200" b="1" dirty="0"/>
          </a:p>
        </p:txBody>
      </p:sp>
      <p:graphicFrame>
        <p:nvGraphicFramePr>
          <p:cNvPr id="24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0079652"/>
              </p:ext>
            </p:extLst>
          </p:nvPr>
        </p:nvGraphicFramePr>
        <p:xfrm>
          <a:off x="1112428" y="1539875"/>
          <a:ext cx="5185180" cy="442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5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3357718"/>
              </p:ext>
            </p:extLst>
          </p:nvPr>
        </p:nvGraphicFramePr>
        <p:xfrm>
          <a:off x="-1148159" y="1539875"/>
          <a:ext cx="5185180" cy="442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379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49263" y="77788"/>
            <a:ext cx="8435975" cy="1017587"/>
          </a:xfrm>
        </p:spPr>
        <p:txBody>
          <a:bodyPr/>
          <a:lstStyle/>
          <a:p>
            <a:r>
              <a:rPr lang="ru-RU" sz="2400" dirty="0"/>
              <a:t>Место использования </a:t>
            </a:r>
            <a:r>
              <a:rPr lang="ru-RU" sz="2400" dirty="0" smtClean="0"/>
              <a:t>Интернета с компьютера</a:t>
            </a:r>
            <a:r>
              <a:rPr lang="en-US" sz="2400" dirty="0" smtClean="0"/>
              <a:t>/</a:t>
            </a:r>
            <a:r>
              <a:rPr lang="ru-RU" sz="2400" dirty="0" smtClean="0"/>
              <a:t>ноутбука</a:t>
            </a: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sz="2000" dirty="0" smtClean="0">
                <a:solidFill>
                  <a:schemeClr val="accent1"/>
                </a:solidFill>
              </a:rPr>
              <a:t>Январь-Март'14, </a:t>
            </a:r>
            <a:r>
              <a:rPr lang="ru-RU" sz="2000" dirty="0">
                <a:solidFill>
                  <a:schemeClr val="accent1"/>
                </a:solidFill>
              </a:rPr>
              <a:t>% от </a:t>
            </a:r>
            <a:r>
              <a:rPr lang="en-US" sz="2000" dirty="0">
                <a:solidFill>
                  <a:schemeClr val="accent1"/>
                </a:solidFill>
              </a:rPr>
              <a:t>Monthly Reach</a:t>
            </a:r>
            <a:r>
              <a:rPr lang="ru-RU" sz="2000" dirty="0">
                <a:solidFill>
                  <a:schemeClr val="accent1"/>
                </a:solidFill>
              </a:rPr>
              <a:t>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6227763" y="5943600"/>
            <a:ext cx="2763837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900" dirty="0"/>
              <a:t>% от </a:t>
            </a:r>
            <a:r>
              <a:rPr lang="ru-RU" sz="900"/>
              <a:t>всей </a:t>
            </a:r>
            <a:r>
              <a:rPr lang="ru-RU" sz="900" smtClean="0"/>
              <a:t>аудитории Интернета </a:t>
            </a:r>
            <a:r>
              <a:rPr lang="ru-RU" sz="900" dirty="0"/>
              <a:t>12+ лет</a:t>
            </a:r>
          </a:p>
        </p:txBody>
      </p:sp>
      <p:sp>
        <p:nvSpPr>
          <p:cNvPr id="301065" name="Rectangle 9"/>
          <p:cNvSpPr>
            <a:spLocks noChangeArrowheads="1"/>
          </p:cNvSpPr>
          <p:nvPr/>
        </p:nvSpPr>
        <p:spPr bwMode="auto">
          <a:xfrm>
            <a:off x="6096000" y="5986463"/>
            <a:ext cx="125413" cy="1238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74510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301066" name="Rectangle 10"/>
          <p:cNvSpPr>
            <a:spLocks noChangeArrowheads="1"/>
          </p:cNvSpPr>
          <p:nvPr/>
        </p:nvSpPr>
        <p:spPr bwMode="auto">
          <a:xfrm>
            <a:off x="6096000" y="6153150"/>
            <a:ext cx="125413" cy="123825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50000">
                <a:schemeClr val="tx2">
                  <a:gamma/>
                  <a:tint val="74510"/>
                  <a:invGamma/>
                </a:schemeClr>
              </a:gs>
              <a:gs pos="100000">
                <a:schemeClr val="tx2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5791200" y="5943600"/>
            <a:ext cx="3048000" cy="381000"/>
          </a:xfrm>
          <a:prstGeom prst="rect">
            <a:avLst/>
          </a:prstGeom>
          <a:noFill/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6227763" y="6124575"/>
            <a:ext cx="2763837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900" dirty="0"/>
              <a:t>% </a:t>
            </a:r>
            <a:r>
              <a:rPr lang="ru-RU" sz="900"/>
              <a:t>от </a:t>
            </a:r>
            <a:r>
              <a:rPr lang="ru-RU" sz="900" smtClean="0"/>
              <a:t>работающей аудитории Интернета</a:t>
            </a:r>
            <a:endParaRPr lang="ru-RU" sz="900" dirty="0"/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5911691" y="1357313"/>
            <a:ext cx="19431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200" b="1" dirty="0" smtClean="0"/>
              <a:t>Казань</a:t>
            </a:r>
            <a:endParaRPr lang="ru-RU" sz="1200" b="1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2400" dirty="0"/>
              <a:t>Количество </a:t>
            </a:r>
            <a:r>
              <a:rPr lang="ru-RU" sz="2400" dirty="0" smtClean="0"/>
              <a:t>компьютеров</a:t>
            </a:r>
            <a:r>
              <a:rPr lang="ru-RU" sz="2400" dirty="0"/>
              <a:t>, используемых для выхода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/>
              <a:t>в </a:t>
            </a:r>
            <a:r>
              <a:rPr lang="ru-RU" sz="2400" dirty="0" smtClean="0"/>
              <a:t>Интернет </a:t>
            </a:r>
            <a:r>
              <a:rPr lang="ru-RU" sz="2400" dirty="0"/>
              <a:t>за месяц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000" dirty="0" smtClean="0">
                <a:solidFill>
                  <a:schemeClr val="accent1"/>
                </a:solidFill>
              </a:rPr>
              <a:t>Январь-Март'14, </a:t>
            </a:r>
            <a:r>
              <a:rPr lang="ru-RU" sz="2000" dirty="0">
                <a:solidFill>
                  <a:schemeClr val="accent1"/>
                </a:solidFill>
              </a:rPr>
              <a:t>% от </a:t>
            </a:r>
            <a:r>
              <a:rPr lang="en-US" sz="2000" dirty="0">
                <a:solidFill>
                  <a:schemeClr val="accent1"/>
                </a:solidFill>
              </a:rPr>
              <a:t>Monthly Reach</a:t>
            </a:r>
            <a:r>
              <a:rPr lang="ru-RU" sz="2000" dirty="0">
                <a:solidFill>
                  <a:schemeClr val="accent1"/>
                </a:solidFill>
              </a:rPr>
              <a:t> дома / на </a:t>
            </a:r>
            <a:r>
              <a:rPr lang="ru-RU" sz="2000" dirty="0" smtClean="0">
                <a:solidFill>
                  <a:schemeClr val="accent1"/>
                </a:solidFill>
              </a:rPr>
              <a:t>работе</a:t>
            </a:r>
            <a:r>
              <a:rPr lang="ru-RU" sz="2000" dirty="0">
                <a:solidFill>
                  <a:schemeClr val="accent1"/>
                </a:solidFill>
              </a:rPr>
              <a:t>, 12+ лет</a:t>
            </a:r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30130464"/>
              </p:ext>
            </p:extLst>
          </p:nvPr>
        </p:nvGraphicFramePr>
        <p:xfrm>
          <a:off x="446088" y="1247775"/>
          <a:ext cx="7486650" cy="4932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0857719"/>
              </p:ext>
            </p:extLst>
          </p:nvPr>
        </p:nvGraphicFramePr>
        <p:xfrm>
          <a:off x="5586413" y="1824038"/>
          <a:ext cx="3378075" cy="4360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5191663"/>
              </p:ext>
            </p:extLst>
          </p:nvPr>
        </p:nvGraphicFramePr>
        <p:xfrm>
          <a:off x="2916363" y="1824038"/>
          <a:ext cx="3378075" cy="4360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9396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z="2400" dirty="0"/>
              <a:t>Количество пользователей </a:t>
            </a:r>
            <a:r>
              <a:rPr lang="ru-RU" sz="2400" dirty="0" smtClean="0"/>
              <a:t>Интернета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 smtClean="0"/>
              <a:t>внутри половозрастных групп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000" dirty="0" smtClean="0">
                <a:solidFill>
                  <a:schemeClr val="accent1"/>
                </a:solidFill>
              </a:rPr>
              <a:t>Январь-Март'14, </a:t>
            </a:r>
            <a:r>
              <a:rPr lang="en-US" sz="2000" dirty="0" smtClean="0">
                <a:solidFill>
                  <a:schemeClr val="accent1"/>
                </a:solidFill>
              </a:rPr>
              <a:t>Monthly Reach</a:t>
            </a:r>
            <a:r>
              <a:rPr lang="ru-RU" sz="2000" dirty="0" smtClean="0">
                <a:solidFill>
                  <a:schemeClr val="accent1"/>
                </a:solidFill>
              </a:rPr>
              <a:t>% и </a:t>
            </a:r>
            <a:r>
              <a:rPr lang="ru-RU" sz="2000" dirty="0">
                <a:solidFill>
                  <a:schemeClr val="accent1"/>
                </a:solidFill>
              </a:rPr>
              <a:t>тыс.чел.,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sp>
        <p:nvSpPr>
          <p:cNvPr id="59397" name="Text Box 4"/>
          <p:cNvSpPr txBox="1">
            <a:spLocks noChangeArrowheads="1"/>
          </p:cNvSpPr>
          <p:nvPr/>
        </p:nvSpPr>
        <p:spPr bwMode="auto">
          <a:xfrm>
            <a:off x="990600" y="1377950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Екатеринбург</a:t>
            </a:r>
            <a:endParaRPr lang="ru-RU" sz="1600" dirty="0"/>
          </a:p>
        </p:txBody>
      </p:sp>
      <p:sp>
        <p:nvSpPr>
          <p:cNvPr id="59398" name="Text Box 5"/>
          <p:cNvSpPr txBox="1">
            <a:spLocks noChangeArrowheads="1"/>
          </p:cNvSpPr>
          <p:nvPr/>
        </p:nvSpPr>
        <p:spPr bwMode="auto">
          <a:xfrm>
            <a:off x="3810000" y="1384300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Новосибирск</a:t>
            </a:r>
            <a:endParaRPr lang="ru-RU" sz="1600" dirty="0"/>
          </a:p>
        </p:txBody>
      </p:sp>
      <p:sp>
        <p:nvSpPr>
          <p:cNvPr id="59399" name="Line 7"/>
          <p:cNvSpPr>
            <a:spLocks noChangeShapeType="1"/>
          </p:cNvSpPr>
          <p:nvPr/>
        </p:nvSpPr>
        <p:spPr bwMode="auto">
          <a:xfrm>
            <a:off x="225425" y="1771650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>
            <a:off x="231775" y="2132013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16" name="Objec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3584600"/>
              </p:ext>
            </p:extLst>
          </p:nvPr>
        </p:nvGraphicFramePr>
        <p:xfrm>
          <a:off x="179512" y="1824038"/>
          <a:ext cx="3480491" cy="4360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9402" name="Line 10"/>
          <p:cNvSpPr>
            <a:spLocks noChangeShapeType="1"/>
          </p:cNvSpPr>
          <p:nvPr/>
        </p:nvSpPr>
        <p:spPr bwMode="auto">
          <a:xfrm rot="5400000">
            <a:off x="1348332" y="3849688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9403" name="Line 7"/>
          <p:cNvSpPr>
            <a:spLocks noChangeShapeType="1"/>
          </p:cNvSpPr>
          <p:nvPr/>
        </p:nvSpPr>
        <p:spPr bwMode="auto">
          <a:xfrm>
            <a:off x="225425" y="4143375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9404" name="Line 10"/>
          <p:cNvSpPr>
            <a:spLocks noChangeShapeType="1"/>
          </p:cNvSpPr>
          <p:nvPr/>
        </p:nvSpPr>
        <p:spPr bwMode="auto">
          <a:xfrm rot="5400000">
            <a:off x="4015333" y="3849688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9405" name="Text Box 5"/>
          <p:cNvSpPr txBox="1">
            <a:spLocks noChangeArrowheads="1"/>
          </p:cNvSpPr>
          <p:nvPr/>
        </p:nvSpPr>
        <p:spPr bwMode="auto">
          <a:xfrm>
            <a:off x="6438900" y="1387475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Казань</a:t>
            </a:r>
            <a:endParaRPr lang="ru-RU" sz="1600" dirty="0"/>
          </a:p>
        </p:txBody>
      </p:sp>
      <p:sp>
        <p:nvSpPr>
          <p:cNvPr id="59" name="Номер слайда 5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DB442-F2F6-46EE-8917-F2B49254014C}" type="slidenum">
              <a:rPr lang="ru-RU" smtClean="0"/>
              <a:pPr/>
              <a:t>18</a:t>
            </a:fld>
            <a:endParaRPr lang="ru-RU"/>
          </a:p>
        </p:txBody>
      </p:sp>
      <p:grpSp>
        <p:nvGrpSpPr>
          <p:cNvPr id="2" name="Группа 62"/>
          <p:cNvGrpSpPr/>
          <p:nvPr/>
        </p:nvGrpSpPr>
        <p:grpSpPr>
          <a:xfrm>
            <a:off x="2979596" y="1898726"/>
            <a:ext cx="656300" cy="4194906"/>
            <a:chOff x="3617789" y="1898726"/>
            <a:chExt cx="656300" cy="4194906"/>
          </a:xfrm>
        </p:grpSpPr>
        <p:sp>
          <p:nvSpPr>
            <p:cNvPr id="78" name="Text Box 1"/>
            <p:cNvSpPr txBox="1">
              <a:spLocks noChangeArrowheads="1"/>
            </p:cNvSpPr>
            <p:nvPr/>
          </p:nvSpPr>
          <p:spPr bwMode="auto">
            <a:xfrm>
              <a:off x="3617789" y="1898726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93" name="Text Box 2"/>
            <p:cNvSpPr txBox="1">
              <a:spLocks noChangeArrowheads="1"/>
            </p:cNvSpPr>
            <p:nvPr/>
          </p:nvSpPr>
          <p:spPr bwMode="auto">
            <a:xfrm>
              <a:off x="3617789" y="21854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4" name="Text Box 2"/>
            <p:cNvSpPr txBox="1">
              <a:spLocks noChangeArrowheads="1"/>
            </p:cNvSpPr>
            <p:nvPr/>
          </p:nvSpPr>
          <p:spPr bwMode="auto">
            <a:xfrm>
              <a:off x="3617789" y="247226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5" name="Text Box 2"/>
            <p:cNvSpPr txBox="1">
              <a:spLocks noChangeArrowheads="1"/>
            </p:cNvSpPr>
            <p:nvPr/>
          </p:nvSpPr>
          <p:spPr bwMode="auto">
            <a:xfrm>
              <a:off x="3617789" y="27590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6" name="Text Box 2"/>
            <p:cNvSpPr txBox="1">
              <a:spLocks noChangeArrowheads="1"/>
            </p:cNvSpPr>
            <p:nvPr/>
          </p:nvSpPr>
          <p:spPr bwMode="auto">
            <a:xfrm>
              <a:off x="3617789" y="304579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7" name="Text Box 2"/>
            <p:cNvSpPr txBox="1">
              <a:spLocks noChangeArrowheads="1"/>
            </p:cNvSpPr>
            <p:nvPr/>
          </p:nvSpPr>
          <p:spPr bwMode="auto">
            <a:xfrm>
              <a:off x="3617789" y="390610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8" name="Text Box 2"/>
            <p:cNvSpPr txBox="1">
              <a:spLocks noChangeArrowheads="1"/>
            </p:cNvSpPr>
            <p:nvPr/>
          </p:nvSpPr>
          <p:spPr bwMode="auto">
            <a:xfrm>
              <a:off x="3617789" y="419287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9" name="Text Box 2"/>
            <p:cNvSpPr txBox="1">
              <a:spLocks noChangeArrowheads="1"/>
            </p:cNvSpPr>
            <p:nvPr/>
          </p:nvSpPr>
          <p:spPr bwMode="auto">
            <a:xfrm>
              <a:off x="3617789" y="447964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0" name="Text Box 2"/>
            <p:cNvSpPr txBox="1">
              <a:spLocks noChangeArrowheads="1"/>
            </p:cNvSpPr>
            <p:nvPr/>
          </p:nvSpPr>
          <p:spPr bwMode="auto">
            <a:xfrm>
              <a:off x="3617789" y="47664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1" name="Text Box 2"/>
            <p:cNvSpPr txBox="1">
              <a:spLocks noChangeArrowheads="1"/>
            </p:cNvSpPr>
            <p:nvPr/>
          </p:nvSpPr>
          <p:spPr bwMode="auto">
            <a:xfrm>
              <a:off x="3617789" y="505317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2" name="Text Box 2"/>
            <p:cNvSpPr txBox="1">
              <a:spLocks noChangeArrowheads="1"/>
            </p:cNvSpPr>
            <p:nvPr/>
          </p:nvSpPr>
          <p:spPr bwMode="auto">
            <a:xfrm>
              <a:off x="3617789" y="533994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3" name="Text Box 2"/>
            <p:cNvSpPr txBox="1">
              <a:spLocks noChangeArrowheads="1"/>
            </p:cNvSpPr>
            <p:nvPr/>
          </p:nvSpPr>
          <p:spPr bwMode="auto">
            <a:xfrm>
              <a:off x="3617789" y="562671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4" name="Text Box 2"/>
            <p:cNvSpPr txBox="1">
              <a:spLocks noChangeArrowheads="1"/>
            </p:cNvSpPr>
            <p:nvPr/>
          </p:nvSpPr>
          <p:spPr bwMode="auto">
            <a:xfrm>
              <a:off x="3617789" y="591348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5" name="Text Box 2"/>
            <p:cNvSpPr txBox="1">
              <a:spLocks noChangeArrowheads="1"/>
            </p:cNvSpPr>
            <p:nvPr/>
          </p:nvSpPr>
          <p:spPr bwMode="auto">
            <a:xfrm>
              <a:off x="3617789" y="333256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6" name="Text Box 2"/>
            <p:cNvSpPr txBox="1">
              <a:spLocks noChangeArrowheads="1"/>
            </p:cNvSpPr>
            <p:nvPr/>
          </p:nvSpPr>
          <p:spPr bwMode="auto">
            <a:xfrm>
              <a:off x="3617789" y="36193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109" name="Таблица 1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375667"/>
              </p:ext>
            </p:extLst>
          </p:nvPr>
        </p:nvGraphicFramePr>
        <p:xfrm>
          <a:off x="2915816" y="1854155"/>
          <a:ext cx="792087" cy="429912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926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33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83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121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87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62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41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11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32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86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132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97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79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49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14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3" name="Группа 109"/>
          <p:cNvGrpSpPr/>
          <p:nvPr/>
        </p:nvGrpSpPr>
        <p:grpSpPr>
          <a:xfrm>
            <a:off x="5742790" y="1898726"/>
            <a:ext cx="656300" cy="4194906"/>
            <a:chOff x="3617789" y="1898726"/>
            <a:chExt cx="656300" cy="4194906"/>
          </a:xfrm>
        </p:grpSpPr>
        <p:sp>
          <p:nvSpPr>
            <p:cNvPr id="111" name="Text Box 1"/>
            <p:cNvSpPr txBox="1">
              <a:spLocks noChangeArrowheads="1"/>
            </p:cNvSpPr>
            <p:nvPr/>
          </p:nvSpPr>
          <p:spPr bwMode="auto">
            <a:xfrm>
              <a:off x="3617789" y="1898726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112" name="Text Box 2"/>
            <p:cNvSpPr txBox="1">
              <a:spLocks noChangeArrowheads="1"/>
            </p:cNvSpPr>
            <p:nvPr/>
          </p:nvSpPr>
          <p:spPr bwMode="auto">
            <a:xfrm>
              <a:off x="3617789" y="21854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3" name="Text Box 2"/>
            <p:cNvSpPr txBox="1">
              <a:spLocks noChangeArrowheads="1"/>
            </p:cNvSpPr>
            <p:nvPr/>
          </p:nvSpPr>
          <p:spPr bwMode="auto">
            <a:xfrm>
              <a:off x="3617789" y="247226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4" name="Text Box 2"/>
            <p:cNvSpPr txBox="1">
              <a:spLocks noChangeArrowheads="1"/>
            </p:cNvSpPr>
            <p:nvPr/>
          </p:nvSpPr>
          <p:spPr bwMode="auto">
            <a:xfrm>
              <a:off x="3617789" y="27590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5" name="Text Box 2"/>
            <p:cNvSpPr txBox="1">
              <a:spLocks noChangeArrowheads="1"/>
            </p:cNvSpPr>
            <p:nvPr/>
          </p:nvSpPr>
          <p:spPr bwMode="auto">
            <a:xfrm>
              <a:off x="3617789" y="304579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6" name="Text Box 2"/>
            <p:cNvSpPr txBox="1">
              <a:spLocks noChangeArrowheads="1"/>
            </p:cNvSpPr>
            <p:nvPr/>
          </p:nvSpPr>
          <p:spPr bwMode="auto">
            <a:xfrm>
              <a:off x="3617789" y="390610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7" name="Text Box 2"/>
            <p:cNvSpPr txBox="1">
              <a:spLocks noChangeArrowheads="1"/>
            </p:cNvSpPr>
            <p:nvPr/>
          </p:nvSpPr>
          <p:spPr bwMode="auto">
            <a:xfrm>
              <a:off x="3617789" y="419287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8" name="Text Box 2"/>
            <p:cNvSpPr txBox="1">
              <a:spLocks noChangeArrowheads="1"/>
            </p:cNvSpPr>
            <p:nvPr/>
          </p:nvSpPr>
          <p:spPr bwMode="auto">
            <a:xfrm>
              <a:off x="3617789" y="447964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9" name="Text Box 2"/>
            <p:cNvSpPr txBox="1">
              <a:spLocks noChangeArrowheads="1"/>
            </p:cNvSpPr>
            <p:nvPr/>
          </p:nvSpPr>
          <p:spPr bwMode="auto">
            <a:xfrm>
              <a:off x="3617789" y="47664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0" name="Text Box 2"/>
            <p:cNvSpPr txBox="1">
              <a:spLocks noChangeArrowheads="1"/>
            </p:cNvSpPr>
            <p:nvPr/>
          </p:nvSpPr>
          <p:spPr bwMode="auto">
            <a:xfrm>
              <a:off x="3617789" y="505317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1" name="Text Box 2"/>
            <p:cNvSpPr txBox="1">
              <a:spLocks noChangeArrowheads="1"/>
            </p:cNvSpPr>
            <p:nvPr/>
          </p:nvSpPr>
          <p:spPr bwMode="auto">
            <a:xfrm>
              <a:off x="3617789" y="533994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2" name="Text Box 2"/>
            <p:cNvSpPr txBox="1">
              <a:spLocks noChangeArrowheads="1"/>
            </p:cNvSpPr>
            <p:nvPr/>
          </p:nvSpPr>
          <p:spPr bwMode="auto">
            <a:xfrm>
              <a:off x="3617789" y="562671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3" name="Text Box 2"/>
            <p:cNvSpPr txBox="1">
              <a:spLocks noChangeArrowheads="1"/>
            </p:cNvSpPr>
            <p:nvPr/>
          </p:nvSpPr>
          <p:spPr bwMode="auto">
            <a:xfrm>
              <a:off x="3617789" y="591348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4" name="Text Box 2"/>
            <p:cNvSpPr txBox="1">
              <a:spLocks noChangeArrowheads="1"/>
            </p:cNvSpPr>
            <p:nvPr/>
          </p:nvSpPr>
          <p:spPr bwMode="auto">
            <a:xfrm>
              <a:off x="3617789" y="333256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5" name="Text Box 2"/>
            <p:cNvSpPr txBox="1">
              <a:spLocks noChangeArrowheads="1"/>
            </p:cNvSpPr>
            <p:nvPr/>
          </p:nvSpPr>
          <p:spPr bwMode="auto">
            <a:xfrm>
              <a:off x="3617789" y="36193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126" name="Таблица 1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375667"/>
              </p:ext>
            </p:extLst>
          </p:nvPr>
        </p:nvGraphicFramePr>
        <p:xfrm>
          <a:off x="5670782" y="1854155"/>
          <a:ext cx="792087" cy="429912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1 010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34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96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141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96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77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37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17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32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88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141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101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81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52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16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4" name="Группа 128"/>
          <p:cNvGrpSpPr/>
          <p:nvPr/>
        </p:nvGrpSpPr>
        <p:grpSpPr>
          <a:xfrm>
            <a:off x="8389527" y="1898726"/>
            <a:ext cx="656300" cy="4194906"/>
            <a:chOff x="3617789" y="1898726"/>
            <a:chExt cx="656300" cy="4194906"/>
          </a:xfrm>
        </p:grpSpPr>
        <p:sp>
          <p:nvSpPr>
            <p:cNvPr id="130" name="Text Box 1"/>
            <p:cNvSpPr txBox="1">
              <a:spLocks noChangeArrowheads="1"/>
            </p:cNvSpPr>
            <p:nvPr/>
          </p:nvSpPr>
          <p:spPr bwMode="auto">
            <a:xfrm>
              <a:off x="3617789" y="1898726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131" name="Text Box 2"/>
            <p:cNvSpPr txBox="1">
              <a:spLocks noChangeArrowheads="1"/>
            </p:cNvSpPr>
            <p:nvPr/>
          </p:nvSpPr>
          <p:spPr bwMode="auto">
            <a:xfrm>
              <a:off x="3617789" y="21854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2" name="Text Box 2"/>
            <p:cNvSpPr txBox="1">
              <a:spLocks noChangeArrowheads="1"/>
            </p:cNvSpPr>
            <p:nvPr/>
          </p:nvSpPr>
          <p:spPr bwMode="auto">
            <a:xfrm>
              <a:off x="3617789" y="247226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3" name="Text Box 2"/>
            <p:cNvSpPr txBox="1">
              <a:spLocks noChangeArrowheads="1"/>
            </p:cNvSpPr>
            <p:nvPr/>
          </p:nvSpPr>
          <p:spPr bwMode="auto">
            <a:xfrm>
              <a:off x="3617789" y="27590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4" name="Text Box 2"/>
            <p:cNvSpPr txBox="1">
              <a:spLocks noChangeArrowheads="1"/>
            </p:cNvSpPr>
            <p:nvPr/>
          </p:nvSpPr>
          <p:spPr bwMode="auto">
            <a:xfrm>
              <a:off x="3617789" y="304579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5" name="Text Box 2"/>
            <p:cNvSpPr txBox="1">
              <a:spLocks noChangeArrowheads="1"/>
            </p:cNvSpPr>
            <p:nvPr/>
          </p:nvSpPr>
          <p:spPr bwMode="auto">
            <a:xfrm>
              <a:off x="3617789" y="390610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6" name="Text Box 2"/>
            <p:cNvSpPr txBox="1">
              <a:spLocks noChangeArrowheads="1"/>
            </p:cNvSpPr>
            <p:nvPr/>
          </p:nvSpPr>
          <p:spPr bwMode="auto">
            <a:xfrm>
              <a:off x="3617789" y="419287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7" name="Text Box 2"/>
            <p:cNvSpPr txBox="1">
              <a:spLocks noChangeArrowheads="1"/>
            </p:cNvSpPr>
            <p:nvPr/>
          </p:nvSpPr>
          <p:spPr bwMode="auto">
            <a:xfrm>
              <a:off x="3617789" y="447964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8" name="Text Box 2"/>
            <p:cNvSpPr txBox="1">
              <a:spLocks noChangeArrowheads="1"/>
            </p:cNvSpPr>
            <p:nvPr/>
          </p:nvSpPr>
          <p:spPr bwMode="auto">
            <a:xfrm>
              <a:off x="3617789" y="47664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9" name="Text Box 2"/>
            <p:cNvSpPr txBox="1">
              <a:spLocks noChangeArrowheads="1"/>
            </p:cNvSpPr>
            <p:nvPr/>
          </p:nvSpPr>
          <p:spPr bwMode="auto">
            <a:xfrm>
              <a:off x="3617789" y="505317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40" name="Text Box 2"/>
            <p:cNvSpPr txBox="1">
              <a:spLocks noChangeArrowheads="1"/>
            </p:cNvSpPr>
            <p:nvPr/>
          </p:nvSpPr>
          <p:spPr bwMode="auto">
            <a:xfrm>
              <a:off x="3617789" y="533994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41" name="Text Box 2"/>
            <p:cNvSpPr txBox="1">
              <a:spLocks noChangeArrowheads="1"/>
            </p:cNvSpPr>
            <p:nvPr/>
          </p:nvSpPr>
          <p:spPr bwMode="auto">
            <a:xfrm>
              <a:off x="3617789" y="562671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42" name="Text Box 2"/>
            <p:cNvSpPr txBox="1">
              <a:spLocks noChangeArrowheads="1"/>
            </p:cNvSpPr>
            <p:nvPr/>
          </p:nvSpPr>
          <p:spPr bwMode="auto">
            <a:xfrm>
              <a:off x="3617789" y="591348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43" name="Text Box 2"/>
            <p:cNvSpPr txBox="1">
              <a:spLocks noChangeArrowheads="1"/>
            </p:cNvSpPr>
            <p:nvPr/>
          </p:nvSpPr>
          <p:spPr bwMode="auto">
            <a:xfrm>
              <a:off x="3617789" y="333256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44" name="Text Box 2"/>
            <p:cNvSpPr txBox="1">
              <a:spLocks noChangeArrowheads="1"/>
            </p:cNvSpPr>
            <p:nvPr/>
          </p:nvSpPr>
          <p:spPr bwMode="auto">
            <a:xfrm>
              <a:off x="3617789" y="36193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145" name="Таблица 1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375667"/>
              </p:ext>
            </p:extLst>
          </p:nvPr>
        </p:nvGraphicFramePr>
        <p:xfrm>
          <a:off x="8325748" y="1854155"/>
          <a:ext cx="792087" cy="429912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00A5C5"/>
                          </a:solidFill>
                          <a:latin typeface="Arial"/>
                        </a:rPr>
                        <a:t>704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30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99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64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72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109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11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60422"/>
              </p:ext>
            </p:extLst>
          </p:nvPr>
        </p:nvGraphicFramePr>
        <p:xfrm>
          <a:off x="5702300" y="1824038"/>
          <a:ext cx="3194050" cy="4357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8279051"/>
              </p:ext>
            </p:extLst>
          </p:nvPr>
        </p:nvGraphicFramePr>
        <p:xfrm>
          <a:off x="3038475" y="1824038"/>
          <a:ext cx="3194050" cy="4357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1444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z="2400" dirty="0"/>
              <a:t>Количество пользователей </a:t>
            </a:r>
            <a:r>
              <a:rPr lang="ru-RU" sz="2400" dirty="0" smtClean="0"/>
              <a:t>Интернета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 smtClean="0"/>
              <a:t>внутри социально-демографических групп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000" dirty="0" smtClean="0">
                <a:solidFill>
                  <a:schemeClr val="accent1"/>
                </a:solidFill>
              </a:rPr>
              <a:t>Январь-Март'14, </a:t>
            </a:r>
            <a:r>
              <a:rPr lang="en-US" sz="2000" dirty="0" smtClean="0">
                <a:solidFill>
                  <a:schemeClr val="accent1"/>
                </a:solidFill>
              </a:rPr>
              <a:t>Monthly Reach</a:t>
            </a:r>
            <a:r>
              <a:rPr lang="ru-RU" sz="2000" dirty="0" smtClean="0">
                <a:solidFill>
                  <a:schemeClr val="accent1"/>
                </a:solidFill>
              </a:rPr>
              <a:t>% и </a:t>
            </a:r>
            <a:r>
              <a:rPr lang="ru-RU" sz="2000" dirty="0">
                <a:solidFill>
                  <a:schemeClr val="accent1"/>
                </a:solidFill>
              </a:rPr>
              <a:t>тыс.чел.,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graphicFrame>
        <p:nvGraphicFramePr>
          <p:cNvPr id="15" name="Object 4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12524521"/>
              </p:ext>
            </p:extLst>
          </p:nvPr>
        </p:nvGraphicFramePr>
        <p:xfrm>
          <a:off x="230188" y="1824038"/>
          <a:ext cx="3175000" cy="4344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1446" name="Line 7"/>
          <p:cNvSpPr>
            <a:spLocks noChangeShapeType="1"/>
          </p:cNvSpPr>
          <p:nvPr/>
        </p:nvSpPr>
        <p:spPr bwMode="auto">
          <a:xfrm>
            <a:off x="231775" y="2349654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1447" name="Line 8"/>
          <p:cNvSpPr>
            <a:spLocks noChangeShapeType="1"/>
          </p:cNvSpPr>
          <p:nvPr/>
        </p:nvSpPr>
        <p:spPr bwMode="auto">
          <a:xfrm rot="5400000">
            <a:off x="1304925" y="3849688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1448" name="Line 9"/>
          <p:cNvSpPr>
            <a:spLocks noChangeShapeType="1"/>
          </p:cNvSpPr>
          <p:nvPr/>
        </p:nvSpPr>
        <p:spPr bwMode="auto">
          <a:xfrm>
            <a:off x="231775" y="1804988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1449" name="Text Box 10"/>
          <p:cNvSpPr txBox="1">
            <a:spLocks noChangeArrowheads="1"/>
          </p:cNvSpPr>
          <p:nvPr/>
        </p:nvSpPr>
        <p:spPr bwMode="auto">
          <a:xfrm>
            <a:off x="1046163" y="1382713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Екатеринбург</a:t>
            </a:r>
            <a:endParaRPr lang="ru-RU" sz="1600" dirty="0"/>
          </a:p>
        </p:txBody>
      </p:sp>
      <p:sp>
        <p:nvSpPr>
          <p:cNvPr id="61450" name="Text Box 11"/>
          <p:cNvSpPr txBox="1">
            <a:spLocks noChangeArrowheads="1"/>
          </p:cNvSpPr>
          <p:nvPr/>
        </p:nvSpPr>
        <p:spPr bwMode="auto">
          <a:xfrm>
            <a:off x="6616700" y="1382713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Казань</a:t>
            </a:r>
            <a:endParaRPr lang="ru-RU" sz="1600" dirty="0"/>
          </a:p>
        </p:txBody>
      </p:sp>
      <p:sp>
        <p:nvSpPr>
          <p:cNvPr id="61451" name="Text Box 11"/>
          <p:cNvSpPr txBox="1">
            <a:spLocks noChangeArrowheads="1"/>
          </p:cNvSpPr>
          <p:nvPr/>
        </p:nvSpPr>
        <p:spPr bwMode="auto">
          <a:xfrm>
            <a:off x="4000500" y="1382713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Новосибирск</a:t>
            </a:r>
            <a:endParaRPr lang="ru-RU" sz="1600" dirty="0"/>
          </a:p>
        </p:txBody>
      </p:sp>
      <p:sp>
        <p:nvSpPr>
          <p:cNvPr id="61452" name="Line 8"/>
          <p:cNvSpPr>
            <a:spLocks noChangeShapeType="1"/>
          </p:cNvSpPr>
          <p:nvPr/>
        </p:nvSpPr>
        <p:spPr bwMode="auto">
          <a:xfrm rot="5400000">
            <a:off x="4087340" y="3876675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192058"/>
              </p:ext>
            </p:extLst>
          </p:nvPr>
        </p:nvGraphicFramePr>
        <p:xfrm>
          <a:off x="2843809" y="1873180"/>
          <a:ext cx="792087" cy="425619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926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121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160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99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166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143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72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78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2" name="Группа 16"/>
          <p:cNvGrpSpPr/>
          <p:nvPr/>
        </p:nvGrpSpPr>
        <p:grpSpPr>
          <a:xfrm>
            <a:off x="2907588" y="1974443"/>
            <a:ext cx="656300" cy="4037858"/>
            <a:chOff x="4553894" y="1927160"/>
            <a:chExt cx="656300" cy="3736350"/>
          </a:xfrm>
        </p:grpSpPr>
        <p:sp>
          <p:nvSpPr>
            <p:cNvPr id="18" name="Text Box 1"/>
            <p:cNvSpPr txBox="1">
              <a:spLocks noChangeArrowheads="1"/>
            </p:cNvSpPr>
            <p:nvPr/>
          </p:nvSpPr>
          <p:spPr bwMode="auto">
            <a:xfrm>
              <a:off x="4553895" y="1927160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4553894" y="272374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4553894" y="311797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4553894" y="351220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4553894" y="390643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 Box 2"/>
            <p:cNvSpPr txBox="1">
              <a:spLocks noChangeArrowheads="1"/>
            </p:cNvSpPr>
            <p:nvPr/>
          </p:nvSpPr>
          <p:spPr bwMode="auto">
            <a:xfrm>
              <a:off x="4553894" y="430066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4" name="Text Box 2"/>
            <p:cNvSpPr txBox="1">
              <a:spLocks noChangeArrowheads="1"/>
            </p:cNvSpPr>
            <p:nvPr/>
          </p:nvSpPr>
          <p:spPr bwMode="auto">
            <a:xfrm>
              <a:off x="4553894" y="469489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5" name="Text Box 2"/>
            <p:cNvSpPr txBox="1">
              <a:spLocks noChangeArrowheads="1"/>
            </p:cNvSpPr>
            <p:nvPr/>
          </p:nvSpPr>
          <p:spPr bwMode="auto">
            <a:xfrm>
              <a:off x="4553894" y="508913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6" name="Text Box 2"/>
            <p:cNvSpPr txBox="1">
              <a:spLocks noChangeArrowheads="1"/>
            </p:cNvSpPr>
            <p:nvPr/>
          </p:nvSpPr>
          <p:spPr bwMode="auto">
            <a:xfrm>
              <a:off x="4553894" y="548336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820580"/>
              </p:ext>
            </p:extLst>
          </p:nvPr>
        </p:nvGraphicFramePr>
        <p:xfrm>
          <a:off x="5680695" y="1873125"/>
          <a:ext cx="792087" cy="425619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1 010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148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157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113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191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154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91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80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3" name="Группа 27"/>
          <p:cNvGrpSpPr/>
          <p:nvPr/>
        </p:nvGrpSpPr>
        <p:grpSpPr>
          <a:xfrm>
            <a:off x="5753999" y="1974388"/>
            <a:ext cx="656300" cy="4037858"/>
            <a:chOff x="4553894" y="1927160"/>
            <a:chExt cx="656300" cy="3736350"/>
          </a:xfrm>
        </p:grpSpPr>
        <p:sp>
          <p:nvSpPr>
            <p:cNvPr id="29" name="Text Box 1"/>
            <p:cNvSpPr txBox="1">
              <a:spLocks noChangeArrowheads="1"/>
            </p:cNvSpPr>
            <p:nvPr/>
          </p:nvSpPr>
          <p:spPr bwMode="auto">
            <a:xfrm>
              <a:off x="4553895" y="1927160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30" name="Text Box 2"/>
            <p:cNvSpPr txBox="1">
              <a:spLocks noChangeArrowheads="1"/>
            </p:cNvSpPr>
            <p:nvPr/>
          </p:nvSpPr>
          <p:spPr bwMode="auto">
            <a:xfrm>
              <a:off x="4553894" y="272374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1" name="Text Box 2"/>
            <p:cNvSpPr txBox="1">
              <a:spLocks noChangeArrowheads="1"/>
            </p:cNvSpPr>
            <p:nvPr/>
          </p:nvSpPr>
          <p:spPr bwMode="auto">
            <a:xfrm>
              <a:off x="4553894" y="311797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2" name="Text Box 2"/>
            <p:cNvSpPr txBox="1">
              <a:spLocks noChangeArrowheads="1"/>
            </p:cNvSpPr>
            <p:nvPr/>
          </p:nvSpPr>
          <p:spPr bwMode="auto">
            <a:xfrm>
              <a:off x="4553894" y="351220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3" name="Text Box 2"/>
            <p:cNvSpPr txBox="1">
              <a:spLocks noChangeArrowheads="1"/>
            </p:cNvSpPr>
            <p:nvPr/>
          </p:nvSpPr>
          <p:spPr bwMode="auto">
            <a:xfrm>
              <a:off x="4553894" y="390643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4" name="Text Box 2"/>
            <p:cNvSpPr txBox="1">
              <a:spLocks noChangeArrowheads="1"/>
            </p:cNvSpPr>
            <p:nvPr/>
          </p:nvSpPr>
          <p:spPr bwMode="auto">
            <a:xfrm>
              <a:off x="4553894" y="430066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5" name="Text Box 2"/>
            <p:cNvSpPr txBox="1">
              <a:spLocks noChangeArrowheads="1"/>
            </p:cNvSpPr>
            <p:nvPr/>
          </p:nvSpPr>
          <p:spPr bwMode="auto">
            <a:xfrm>
              <a:off x="4553894" y="469489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6" name="Text Box 2"/>
            <p:cNvSpPr txBox="1">
              <a:spLocks noChangeArrowheads="1"/>
            </p:cNvSpPr>
            <p:nvPr/>
          </p:nvSpPr>
          <p:spPr bwMode="auto">
            <a:xfrm>
              <a:off x="4553894" y="508913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7" name="Text Box 2"/>
            <p:cNvSpPr txBox="1">
              <a:spLocks noChangeArrowheads="1"/>
            </p:cNvSpPr>
            <p:nvPr/>
          </p:nvSpPr>
          <p:spPr bwMode="auto">
            <a:xfrm>
              <a:off x="4553894" y="548336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392403"/>
              </p:ext>
            </p:extLst>
          </p:nvPr>
        </p:nvGraphicFramePr>
        <p:xfrm>
          <a:off x="8374039" y="1872261"/>
          <a:ext cx="792087" cy="425619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00A5C5"/>
                          </a:solidFill>
                          <a:latin typeface="Arial"/>
                        </a:rPr>
                        <a:t>704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88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122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99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131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115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55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4" name="Группа 38"/>
          <p:cNvGrpSpPr/>
          <p:nvPr/>
        </p:nvGrpSpPr>
        <p:grpSpPr>
          <a:xfrm>
            <a:off x="8418768" y="1973524"/>
            <a:ext cx="656300" cy="4037858"/>
            <a:chOff x="4553894" y="1927160"/>
            <a:chExt cx="656300" cy="3736350"/>
          </a:xfrm>
        </p:grpSpPr>
        <p:sp>
          <p:nvSpPr>
            <p:cNvPr id="40" name="Text Box 1"/>
            <p:cNvSpPr txBox="1">
              <a:spLocks noChangeArrowheads="1"/>
            </p:cNvSpPr>
            <p:nvPr/>
          </p:nvSpPr>
          <p:spPr bwMode="auto">
            <a:xfrm>
              <a:off x="4553895" y="1927160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41" name="Text Box 2"/>
            <p:cNvSpPr txBox="1">
              <a:spLocks noChangeArrowheads="1"/>
            </p:cNvSpPr>
            <p:nvPr/>
          </p:nvSpPr>
          <p:spPr bwMode="auto">
            <a:xfrm>
              <a:off x="4553894" y="272374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2" name="Text Box 2"/>
            <p:cNvSpPr txBox="1">
              <a:spLocks noChangeArrowheads="1"/>
            </p:cNvSpPr>
            <p:nvPr/>
          </p:nvSpPr>
          <p:spPr bwMode="auto">
            <a:xfrm>
              <a:off x="4553894" y="311797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3" name="Text Box 2"/>
            <p:cNvSpPr txBox="1">
              <a:spLocks noChangeArrowheads="1"/>
            </p:cNvSpPr>
            <p:nvPr/>
          </p:nvSpPr>
          <p:spPr bwMode="auto">
            <a:xfrm>
              <a:off x="4553894" y="351220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4" name="Text Box 2"/>
            <p:cNvSpPr txBox="1">
              <a:spLocks noChangeArrowheads="1"/>
            </p:cNvSpPr>
            <p:nvPr/>
          </p:nvSpPr>
          <p:spPr bwMode="auto">
            <a:xfrm>
              <a:off x="4553894" y="390643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5" name="Text Box 2"/>
            <p:cNvSpPr txBox="1">
              <a:spLocks noChangeArrowheads="1"/>
            </p:cNvSpPr>
            <p:nvPr/>
          </p:nvSpPr>
          <p:spPr bwMode="auto">
            <a:xfrm>
              <a:off x="4553894" y="430066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6" name="Text Box 2"/>
            <p:cNvSpPr txBox="1">
              <a:spLocks noChangeArrowheads="1"/>
            </p:cNvSpPr>
            <p:nvPr/>
          </p:nvSpPr>
          <p:spPr bwMode="auto">
            <a:xfrm>
              <a:off x="4553894" y="469489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7" name="Text Box 2"/>
            <p:cNvSpPr txBox="1">
              <a:spLocks noChangeArrowheads="1"/>
            </p:cNvSpPr>
            <p:nvPr/>
          </p:nvSpPr>
          <p:spPr bwMode="auto">
            <a:xfrm>
              <a:off x="4553894" y="508913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8" name="Text Box 2"/>
            <p:cNvSpPr txBox="1">
              <a:spLocks noChangeArrowheads="1"/>
            </p:cNvSpPr>
            <p:nvPr/>
          </p:nvSpPr>
          <p:spPr bwMode="auto">
            <a:xfrm>
              <a:off x="4553894" y="548336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9" name="Номер слайда 4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DB442-F2F6-46EE-8917-F2B49254014C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266" name="Rectangle 2"/>
          <p:cNvSpPr>
            <a:spLocks noGrp="1" noChangeArrowheads="1"/>
          </p:cNvSpPr>
          <p:nvPr>
            <p:ph type="ctrTitle" sz="quarter"/>
          </p:nvPr>
        </p:nvSpPr>
        <p:spPr/>
        <p:txBody>
          <a:bodyPr anchor="t"/>
          <a:lstStyle/>
          <a:p>
            <a:r>
              <a:rPr lang="ru-RU" dirty="0" smtClean="0"/>
              <a:t>Аудитория Интернета </a:t>
            </a:r>
            <a:r>
              <a:rPr lang="ru-RU" dirty="0"/>
              <a:t>в целом</a:t>
            </a:r>
            <a:br>
              <a:rPr lang="ru-RU" dirty="0"/>
            </a:br>
            <a:r>
              <a:rPr lang="ru-RU" dirty="0" smtClean="0"/>
              <a:t>Россия 100 000+, Москва, С.-Петербург</a:t>
            </a:r>
            <a:endParaRPr lang="ru-RU" sz="2400" dirty="0"/>
          </a:p>
        </p:txBody>
      </p:sp>
      <p:sp>
        <p:nvSpPr>
          <p:cNvPr id="651267" name="Rectangle 3"/>
          <p:cNvSpPr>
            <a:spLocks noGrp="1" noChangeArrowheads="1"/>
          </p:cNvSpPr>
          <p:nvPr>
            <p:ph type="subTitle" sz="quarter" idx="1"/>
          </p:nvPr>
        </p:nvSpPr>
        <p:spPr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dirty="0" smtClean="0"/>
              <a:t>Результаты </a:t>
            </a:r>
            <a:r>
              <a:rPr lang="ru-RU" dirty="0"/>
              <a:t>Установочного исследования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901654" y="5698648"/>
            <a:ext cx="6697662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Март 2014 г.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c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566532"/>
              </p:ext>
            </p:extLst>
          </p:nvPr>
        </p:nvGraphicFramePr>
        <p:xfrm>
          <a:off x="5343524" y="1799975"/>
          <a:ext cx="3332931" cy="4453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7" name="Таблица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771578"/>
              </p:ext>
            </p:extLst>
          </p:nvPr>
        </p:nvGraphicFramePr>
        <p:xfrm>
          <a:off x="8076728" y="1844824"/>
          <a:ext cx="743744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3744"/>
              </a:tblGrid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00A5C5"/>
                          </a:solidFill>
                          <a:latin typeface="Arial"/>
                        </a:rPr>
                        <a:t>704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463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242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22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109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573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50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247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353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graphicFrame>
        <p:nvGraphicFramePr>
          <p:cNvPr id="17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257790"/>
              </p:ext>
            </p:extLst>
          </p:nvPr>
        </p:nvGraphicFramePr>
        <p:xfrm>
          <a:off x="2751137" y="1799975"/>
          <a:ext cx="3332931" cy="4453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5411615"/>
              </p:ext>
            </p:extLst>
          </p:nvPr>
        </p:nvGraphicFramePr>
        <p:xfrm>
          <a:off x="260668" y="1799974"/>
          <a:ext cx="3316300" cy="4437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5" name="Таблица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80741"/>
              </p:ext>
            </p:extLst>
          </p:nvPr>
        </p:nvGraphicFramePr>
        <p:xfrm>
          <a:off x="2964160" y="1844828"/>
          <a:ext cx="743744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3744"/>
              </a:tblGrid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926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580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346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 dirty="0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203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677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65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344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457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z="2400" dirty="0"/>
              <a:t>Количество пользователей </a:t>
            </a:r>
            <a:r>
              <a:rPr lang="ru-RU" sz="2400" dirty="0" smtClean="0"/>
              <a:t>Интернета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 smtClean="0"/>
              <a:t>внутри социально-демографических групп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000" dirty="0" smtClean="0">
                <a:solidFill>
                  <a:schemeClr val="accent1"/>
                </a:solidFill>
              </a:rPr>
              <a:t>Январь-Март'14, </a:t>
            </a:r>
            <a:r>
              <a:rPr lang="en-US" sz="2000" dirty="0" smtClean="0">
                <a:solidFill>
                  <a:schemeClr val="accent1"/>
                </a:solidFill>
              </a:rPr>
              <a:t>Monthly Reach</a:t>
            </a:r>
            <a:r>
              <a:rPr lang="ru-RU" sz="2000" dirty="0" smtClean="0">
                <a:solidFill>
                  <a:schemeClr val="accent1"/>
                </a:solidFill>
              </a:rPr>
              <a:t>% и </a:t>
            </a:r>
            <a:r>
              <a:rPr lang="ru-RU" sz="2000" dirty="0">
                <a:solidFill>
                  <a:schemeClr val="accent1"/>
                </a:solidFill>
              </a:rPr>
              <a:t>тыс.чел.,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sp>
        <p:nvSpPr>
          <p:cNvPr id="64517" name="Text Box 3"/>
          <p:cNvSpPr txBox="1">
            <a:spLocks noChangeArrowheads="1"/>
          </p:cNvSpPr>
          <p:nvPr/>
        </p:nvSpPr>
        <p:spPr bwMode="auto">
          <a:xfrm>
            <a:off x="1477590" y="1384300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Екатеринбург</a:t>
            </a:r>
            <a:endParaRPr lang="ru-RU" sz="1600" dirty="0"/>
          </a:p>
        </p:txBody>
      </p:sp>
      <p:sp>
        <p:nvSpPr>
          <p:cNvPr id="64518" name="Text Box 4"/>
          <p:cNvSpPr txBox="1">
            <a:spLocks noChangeArrowheads="1"/>
          </p:cNvSpPr>
          <p:nvPr/>
        </p:nvSpPr>
        <p:spPr bwMode="auto">
          <a:xfrm>
            <a:off x="3928690" y="1384300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Новосибирск</a:t>
            </a:r>
            <a:endParaRPr lang="ru-RU" sz="1600" dirty="0"/>
          </a:p>
        </p:txBody>
      </p:sp>
      <p:sp>
        <p:nvSpPr>
          <p:cNvPr id="64520" name="Line 7"/>
          <p:cNvSpPr>
            <a:spLocks noChangeShapeType="1"/>
          </p:cNvSpPr>
          <p:nvPr/>
        </p:nvSpPr>
        <p:spPr bwMode="auto">
          <a:xfrm>
            <a:off x="225425" y="2276475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4522" name="Line 9"/>
          <p:cNvSpPr>
            <a:spLocks noChangeShapeType="1"/>
          </p:cNvSpPr>
          <p:nvPr/>
        </p:nvSpPr>
        <p:spPr bwMode="auto">
          <a:xfrm rot="5400000">
            <a:off x="1304925" y="3841750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4523" name="Line 10"/>
          <p:cNvSpPr>
            <a:spLocks noChangeShapeType="1"/>
          </p:cNvSpPr>
          <p:nvPr/>
        </p:nvSpPr>
        <p:spPr bwMode="auto">
          <a:xfrm>
            <a:off x="231775" y="1804988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4525" name="Rectangle 12"/>
          <p:cNvSpPr>
            <a:spLocks noChangeArrowheads="1"/>
          </p:cNvSpPr>
          <p:nvPr/>
        </p:nvSpPr>
        <p:spPr bwMode="auto">
          <a:xfrm>
            <a:off x="900113" y="6453188"/>
            <a:ext cx="56880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 i="1">
                <a:solidFill>
                  <a:srgbClr val="6E6E6E"/>
                </a:solidFill>
              </a:rPr>
              <a:t>Доход </a:t>
            </a:r>
            <a:r>
              <a:rPr lang="ru-RU" sz="1000" i="1" smtClean="0">
                <a:solidFill>
                  <a:srgbClr val="6E6E6E"/>
                </a:solidFill>
              </a:rPr>
              <a:t>рассматривается </a:t>
            </a:r>
            <a:r>
              <a:rPr lang="ru-RU" sz="1000" i="1" dirty="0">
                <a:solidFill>
                  <a:srgbClr val="6E6E6E"/>
                </a:solidFill>
              </a:rPr>
              <a:t>как </a:t>
            </a:r>
            <a:r>
              <a:rPr lang="ru-RU" sz="1000" i="1">
                <a:solidFill>
                  <a:srgbClr val="6E6E6E"/>
                </a:solidFill>
              </a:rPr>
              <a:t>самооценка </a:t>
            </a:r>
            <a:r>
              <a:rPr lang="ru-RU" sz="1000" i="1" smtClean="0">
                <a:solidFill>
                  <a:srgbClr val="6E6E6E"/>
                </a:solidFill>
              </a:rPr>
              <a:t>материального </a:t>
            </a:r>
            <a:r>
              <a:rPr lang="ru-RU" sz="1000" i="1" dirty="0">
                <a:solidFill>
                  <a:srgbClr val="6E6E6E"/>
                </a:solidFill>
              </a:rPr>
              <a:t>положения семьи</a:t>
            </a:r>
            <a:r>
              <a:rPr lang="ru-RU" sz="1000" i="1">
                <a:solidFill>
                  <a:srgbClr val="6E6E6E"/>
                </a:solidFill>
              </a:rPr>
              <a:t>, </a:t>
            </a:r>
            <a:r>
              <a:rPr lang="ru-RU" sz="1000" i="1" smtClean="0">
                <a:solidFill>
                  <a:srgbClr val="6E6E6E"/>
                </a:solidFill>
              </a:rPr>
              <a:t>среди </a:t>
            </a:r>
            <a:r>
              <a:rPr lang="ru-RU" sz="1000" i="1" dirty="0">
                <a:solidFill>
                  <a:srgbClr val="6E6E6E"/>
                </a:solidFill>
              </a:rPr>
              <a:t>населения 16+ </a:t>
            </a:r>
            <a:r>
              <a:rPr lang="ru-RU" sz="1000" i="1">
                <a:solidFill>
                  <a:srgbClr val="6E6E6E"/>
                </a:solidFill>
              </a:rPr>
              <a:t>(</a:t>
            </a:r>
            <a:r>
              <a:rPr lang="ru-RU" sz="1000" i="1" smtClean="0">
                <a:solidFill>
                  <a:srgbClr val="6E6E6E"/>
                </a:solidFill>
              </a:rPr>
              <a:t>подробнее </a:t>
            </a:r>
            <a:r>
              <a:rPr lang="ru-RU" sz="1000" i="1" dirty="0">
                <a:solidFill>
                  <a:srgbClr val="6E6E6E"/>
                </a:solidFill>
              </a:rPr>
              <a:t>см. заметки к слайду).</a:t>
            </a:r>
          </a:p>
        </p:txBody>
      </p:sp>
      <p:sp>
        <p:nvSpPr>
          <p:cNvPr id="64526" name="Line 8"/>
          <p:cNvSpPr>
            <a:spLocks noChangeShapeType="1"/>
          </p:cNvSpPr>
          <p:nvPr/>
        </p:nvSpPr>
        <p:spPr bwMode="auto">
          <a:xfrm rot="5400000">
            <a:off x="3819525" y="3841750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4527" name="Text Box 4"/>
          <p:cNvSpPr txBox="1">
            <a:spLocks noChangeArrowheads="1"/>
          </p:cNvSpPr>
          <p:nvPr/>
        </p:nvSpPr>
        <p:spPr bwMode="auto">
          <a:xfrm>
            <a:off x="6516216" y="1385888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Казань</a:t>
            </a:r>
            <a:endParaRPr lang="ru-RU" sz="1600" dirty="0"/>
          </a:p>
        </p:txBody>
      </p:sp>
      <p:grpSp>
        <p:nvGrpSpPr>
          <p:cNvPr id="2" name="Группа 20"/>
          <p:cNvGrpSpPr/>
          <p:nvPr/>
        </p:nvGrpSpPr>
        <p:grpSpPr>
          <a:xfrm>
            <a:off x="2992144" y="1925889"/>
            <a:ext cx="656300" cy="4163762"/>
            <a:chOff x="4553894" y="1977422"/>
            <a:chExt cx="656300" cy="3852852"/>
          </a:xfrm>
        </p:grpSpPr>
        <p:sp>
          <p:nvSpPr>
            <p:cNvPr id="22" name="Text Box 1"/>
            <p:cNvSpPr txBox="1">
              <a:spLocks noChangeArrowheads="1"/>
            </p:cNvSpPr>
            <p:nvPr/>
          </p:nvSpPr>
          <p:spPr bwMode="auto">
            <a:xfrm>
              <a:off x="4553895" y="1977422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 Box 2"/>
            <p:cNvSpPr txBox="1">
              <a:spLocks noChangeArrowheads="1"/>
            </p:cNvSpPr>
            <p:nvPr/>
          </p:nvSpPr>
          <p:spPr bwMode="auto">
            <a:xfrm>
              <a:off x="4553894" y="264991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4" name="Text Box 2"/>
            <p:cNvSpPr txBox="1">
              <a:spLocks noChangeArrowheads="1"/>
            </p:cNvSpPr>
            <p:nvPr/>
          </p:nvSpPr>
          <p:spPr bwMode="auto">
            <a:xfrm>
              <a:off x="4553894" y="298268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5" name="Text Box 2"/>
            <p:cNvSpPr txBox="1">
              <a:spLocks noChangeArrowheads="1"/>
            </p:cNvSpPr>
            <p:nvPr/>
          </p:nvSpPr>
          <p:spPr bwMode="auto">
            <a:xfrm>
              <a:off x="4553894" y="36436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6" name="Text Box 2"/>
            <p:cNvSpPr txBox="1">
              <a:spLocks noChangeArrowheads="1"/>
            </p:cNvSpPr>
            <p:nvPr/>
          </p:nvSpPr>
          <p:spPr bwMode="auto">
            <a:xfrm>
              <a:off x="4553894" y="398068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7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8" name="Text Box 2"/>
            <p:cNvSpPr txBox="1">
              <a:spLocks noChangeArrowheads="1"/>
            </p:cNvSpPr>
            <p:nvPr/>
          </p:nvSpPr>
          <p:spPr bwMode="auto">
            <a:xfrm>
              <a:off x="4553894" y="43069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9" name="Text Box 2"/>
            <p:cNvSpPr txBox="1">
              <a:spLocks noChangeArrowheads="1"/>
            </p:cNvSpPr>
            <p:nvPr/>
          </p:nvSpPr>
          <p:spPr bwMode="auto">
            <a:xfrm>
              <a:off x="4553894" y="49704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0" name="Text Box 2"/>
            <p:cNvSpPr txBox="1">
              <a:spLocks noChangeArrowheads="1"/>
            </p:cNvSpPr>
            <p:nvPr/>
          </p:nvSpPr>
          <p:spPr bwMode="auto">
            <a:xfrm>
              <a:off x="4553894" y="531196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" name="Группа 56"/>
          <p:cNvGrpSpPr/>
          <p:nvPr/>
        </p:nvGrpSpPr>
        <p:grpSpPr>
          <a:xfrm>
            <a:off x="5512424" y="1925885"/>
            <a:ext cx="656300" cy="4163762"/>
            <a:chOff x="4553894" y="1977422"/>
            <a:chExt cx="656300" cy="3852852"/>
          </a:xfrm>
        </p:grpSpPr>
        <p:sp>
          <p:nvSpPr>
            <p:cNvPr id="58" name="Text Box 1"/>
            <p:cNvSpPr txBox="1">
              <a:spLocks noChangeArrowheads="1"/>
            </p:cNvSpPr>
            <p:nvPr/>
          </p:nvSpPr>
          <p:spPr bwMode="auto">
            <a:xfrm>
              <a:off x="4553895" y="1977422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59" name="Text Box 2"/>
            <p:cNvSpPr txBox="1">
              <a:spLocks noChangeArrowheads="1"/>
            </p:cNvSpPr>
            <p:nvPr/>
          </p:nvSpPr>
          <p:spPr bwMode="auto">
            <a:xfrm>
              <a:off x="4553894" y="264991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0" name="Text Box 2"/>
            <p:cNvSpPr txBox="1">
              <a:spLocks noChangeArrowheads="1"/>
            </p:cNvSpPr>
            <p:nvPr/>
          </p:nvSpPr>
          <p:spPr bwMode="auto">
            <a:xfrm>
              <a:off x="4553894" y="298268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1" name="Text Box 2"/>
            <p:cNvSpPr txBox="1">
              <a:spLocks noChangeArrowheads="1"/>
            </p:cNvSpPr>
            <p:nvPr/>
          </p:nvSpPr>
          <p:spPr bwMode="auto">
            <a:xfrm>
              <a:off x="4553894" y="36436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2" name="Text Box 2"/>
            <p:cNvSpPr txBox="1">
              <a:spLocks noChangeArrowheads="1"/>
            </p:cNvSpPr>
            <p:nvPr/>
          </p:nvSpPr>
          <p:spPr bwMode="auto">
            <a:xfrm>
              <a:off x="4553894" y="398068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3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4" name="Text Box 2"/>
            <p:cNvSpPr txBox="1">
              <a:spLocks noChangeArrowheads="1"/>
            </p:cNvSpPr>
            <p:nvPr/>
          </p:nvSpPr>
          <p:spPr bwMode="auto">
            <a:xfrm>
              <a:off x="4553894" y="43069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5" name="Text Box 2"/>
            <p:cNvSpPr txBox="1">
              <a:spLocks noChangeArrowheads="1"/>
            </p:cNvSpPr>
            <p:nvPr/>
          </p:nvSpPr>
          <p:spPr bwMode="auto">
            <a:xfrm>
              <a:off x="4553894" y="49704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66" name="Text Box 2"/>
            <p:cNvSpPr txBox="1">
              <a:spLocks noChangeArrowheads="1"/>
            </p:cNvSpPr>
            <p:nvPr/>
          </p:nvSpPr>
          <p:spPr bwMode="auto">
            <a:xfrm>
              <a:off x="4553894" y="531196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" name="Группа 77"/>
          <p:cNvGrpSpPr/>
          <p:nvPr/>
        </p:nvGrpSpPr>
        <p:grpSpPr>
          <a:xfrm>
            <a:off x="8104712" y="1925885"/>
            <a:ext cx="656300" cy="4163762"/>
            <a:chOff x="4553894" y="1977422"/>
            <a:chExt cx="656300" cy="3852852"/>
          </a:xfrm>
        </p:grpSpPr>
        <p:sp>
          <p:nvSpPr>
            <p:cNvPr id="79" name="Text Box 1"/>
            <p:cNvSpPr txBox="1">
              <a:spLocks noChangeArrowheads="1"/>
            </p:cNvSpPr>
            <p:nvPr/>
          </p:nvSpPr>
          <p:spPr bwMode="auto">
            <a:xfrm>
              <a:off x="4553895" y="1977422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80" name="Text Box 2"/>
            <p:cNvSpPr txBox="1">
              <a:spLocks noChangeArrowheads="1"/>
            </p:cNvSpPr>
            <p:nvPr/>
          </p:nvSpPr>
          <p:spPr bwMode="auto">
            <a:xfrm>
              <a:off x="4553894" y="264991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1" name="Text Box 2"/>
            <p:cNvSpPr txBox="1">
              <a:spLocks noChangeArrowheads="1"/>
            </p:cNvSpPr>
            <p:nvPr/>
          </p:nvSpPr>
          <p:spPr bwMode="auto">
            <a:xfrm>
              <a:off x="4553894" y="298268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2" name="Text Box 2"/>
            <p:cNvSpPr txBox="1">
              <a:spLocks noChangeArrowheads="1"/>
            </p:cNvSpPr>
            <p:nvPr/>
          </p:nvSpPr>
          <p:spPr bwMode="auto">
            <a:xfrm>
              <a:off x="4553894" y="36436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3" name="Text Box 2"/>
            <p:cNvSpPr txBox="1">
              <a:spLocks noChangeArrowheads="1"/>
            </p:cNvSpPr>
            <p:nvPr/>
          </p:nvSpPr>
          <p:spPr bwMode="auto">
            <a:xfrm>
              <a:off x="4553894" y="398068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4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5" name="Text Box 2"/>
            <p:cNvSpPr txBox="1">
              <a:spLocks noChangeArrowheads="1"/>
            </p:cNvSpPr>
            <p:nvPr/>
          </p:nvSpPr>
          <p:spPr bwMode="auto">
            <a:xfrm>
              <a:off x="4553894" y="43069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6" name="Text Box 2"/>
            <p:cNvSpPr txBox="1">
              <a:spLocks noChangeArrowheads="1"/>
            </p:cNvSpPr>
            <p:nvPr/>
          </p:nvSpPr>
          <p:spPr bwMode="auto">
            <a:xfrm>
              <a:off x="4553894" y="49704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87" name="Text Box 2"/>
            <p:cNvSpPr txBox="1">
              <a:spLocks noChangeArrowheads="1"/>
            </p:cNvSpPr>
            <p:nvPr/>
          </p:nvSpPr>
          <p:spPr bwMode="auto">
            <a:xfrm>
              <a:off x="4553894" y="531196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9" name="Номер слайда 4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DB442-F2F6-46EE-8917-F2B49254014C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64524" name="Line 11"/>
          <p:cNvSpPr>
            <a:spLocks noChangeShapeType="1"/>
          </p:cNvSpPr>
          <p:nvPr/>
        </p:nvSpPr>
        <p:spPr bwMode="auto">
          <a:xfrm>
            <a:off x="231775" y="3284538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4519" name="Line 6"/>
          <p:cNvSpPr>
            <a:spLocks noChangeShapeType="1"/>
          </p:cNvSpPr>
          <p:nvPr/>
        </p:nvSpPr>
        <p:spPr bwMode="auto">
          <a:xfrm>
            <a:off x="231775" y="4724400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56" name="Таблица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918570"/>
              </p:ext>
            </p:extLst>
          </p:nvPr>
        </p:nvGraphicFramePr>
        <p:xfrm>
          <a:off x="5484440" y="1844824"/>
          <a:ext cx="743744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3744"/>
              </a:tblGrid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1 010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625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385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53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214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742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81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362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504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мобильного Интернета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2000" dirty="0" smtClean="0">
                <a:solidFill>
                  <a:schemeClr val="accent1"/>
                </a:solidFill>
              </a:rPr>
              <a:t>Январь-Март'14, в млн. чел. и в </a:t>
            </a:r>
            <a:r>
              <a:rPr lang="ru-RU" sz="2000" dirty="0">
                <a:solidFill>
                  <a:schemeClr val="accent1"/>
                </a:solidFill>
              </a:rPr>
              <a:t>% от населения 12+ лет</a:t>
            </a:r>
          </a:p>
        </p:txBody>
      </p:sp>
      <p:sp>
        <p:nvSpPr>
          <p:cNvPr id="30730" name="Rectangle 9"/>
          <p:cNvSpPr>
            <a:spLocks noChangeArrowheads="1"/>
          </p:cNvSpPr>
          <p:nvPr/>
        </p:nvSpPr>
        <p:spPr bwMode="auto">
          <a:xfrm>
            <a:off x="1759189" y="1724322"/>
            <a:ext cx="936475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1600" dirty="0" smtClean="0"/>
              <a:t>в месяц</a:t>
            </a:r>
            <a:endParaRPr lang="ru-RU" sz="1600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21</a:t>
            </a:fld>
            <a:endParaRPr lang="ru-RU"/>
          </a:p>
        </p:txBody>
      </p:sp>
      <p:graphicFrame>
        <p:nvGraphicFramePr>
          <p:cNvPr id="1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1045662"/>
              </p:ext>
            </p:extLst>
          </p:nvPr>
        </p:nvGraphicFramePr>
        <p:xfrm>
          <a:off x="331787" y="1947578"/>
          <a:ext cx="8631237" cy="4303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4222583" y="1724322"/>
            <a:ext cx="107587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1600" dirty="0" smtClean="0"/>
              <a:t>в неделю</a:t>
            </a:r>
            <a:endParaRPr lang="ru-RU" sz="1600" dirty="0"/>
          </a:p>
        </p:txBody>
      </p:sp>
      <p:sp>
        <p:nvSpPr>
          <p:cNvPr id="30" name="Rectangle 9"/>
          <p:cNvSpPr>
            <a:spLocks noChangeArrowheads="1"/>
          </p:cNvSpPr>
          <p:nvPr/>
        </p:nvSpPr>
        <p:spPr bwMode="auto">
          <a:xfrm>
            <a:off x="6872358" y="1724322"/>
            <a:ext cx="80663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1600" dirty="0" smtClean="0"/>
              <a:t>в день</a:t>
            </a:r>
            <a:endParaRPr lang="ru-RU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705169" y="1860653"/>
            <a:ext cx="108000" cy="10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181669" y="1860653"/>
            <a:ext cx="108000" cy="10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820094" y="1860653"/>
            <a:ext cx="108000" cy="10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65862" y="1314450"/>
            <a:ext cx="8522141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1600" dirty="0" smtClean="0"/>
              <a:t>ПОЛЬЗУЮТСЯ ИНТЕРНЕТОМ С</a:t>
            </a:r>
            <a:r>
              <a:rPr lang="en-US" sz="1600" dirty="0" smtClean="0"/>
              <a:t> </a:t>
            </a:r>
            <a:r>
              <a:rPr lang="ru-RU" sz="1600" dirty="0" smtClean="0"/>
              <a:t>МОБИЛЬНОГО УСТРОЙСТВА ХОТЯ </a:t>
            </a:r>
            <a:r>
              <a:rPr lang="ru-RU" sz="1600" dirty="0"/>
              <a:t>БЫ ОДИН </a:t>
            </a:r>
            <a:r>
              <a:rPr lang="ru-RU" sz="1600" dirty="0" smtClean="0"/>
              <a:t>РАЗ</a:t>
            </a:r>
            <a:r>
              <a:rPr lang="ru-RU" sz="1600" dirty="0"/>
              <a:t>…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0087675"/>
              </p:ext>
            </p:extLst>
          </p:nvPr>
        </p:nvGraphicFramePr>
        <p:xfrm>
          <a:off x="5719763" y="1756685"/>
          <a:ext cx="3194050" cy="442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5380614"/>
              </p:ext>
            </p:extLst>
          </p:nvPr>
        </p:nvGraphicFramePr>
        <p:xfrm>
          <a:off x="2945165" y="1756685"/>
          <a:ext cx="3194050" cy="442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6324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z="2400" dirty="0"/>
              <a:t>Количество пользователей мобильного </a:t>
            </a:r>
            <a:r>
              <a:rPr lang="ru-RU" sz="2400" dirty="0" smtClean="0"/>
              <a:t>Интернета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 smtClean="0"/>
              <a:t>внутри социально-демографических групп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000" dirty="0" smtClean="0">
                <a:solidFill>
                  <a:schemeClr val="accent1"/>
                </a:solidFill>
              </a:rPr>
              <a:t>Январь-Март'14, </a:t>
            </a:r>
            <a:r>
              <a:rPr lang="en-US" sz="2000" dirty="0" smtClean="0">
                <a:solidFill>
                  <a:schemeClr val="accent1"/>
                </a:solidFill>
              </a:rPr>
              <a:t>Monthly Reach</a:t>
            </a:r>
            <a:r>
              <a:rPr lang="ru-RU" sz="2000" dirty="0" smtClean="0">
                <a:solidFill>
                  <a:schemeClr val="accent1"/>
                </a:solidFill>
              </a:rPr>
              <a:t>% и </a:t>
            </a:r>
            <a:r>
              <a:rPr lang="ru-RU" sz="2000" dirty="0">
                <a:solidFill>
                  <a:schemeClr val="accent1"/>
                </a:solidFill>
              </a:rPr>
              <a:t>тыс.чел.,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graphicFrame>
        <p:nvGraphicFramePr>
          <p:cNvPr id="15" name="Object 4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504920041"/>
              </p:ext>
            </p:extLst>
          </p:nvPr>
        </p:nvGraphicFramePr>
        <p:xfrm>
          <a:off x="230188" y="1756881"/>
          <a:ext cx="3175000" cy="4412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326" name="Line 7"/>
          <p:cNvSpPr>
            <a:spLocks noChangeShapeType="1"/>
          </p:cNvSpPr>
          <p:nvPr/>
        </p:nvSpPr>
        <p:spPr bwMode="auto">
          <a:xfrm>
            <a:off x="231775" y="2205038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6327" name="Line 8"/>
          <p:cNvSpPr>
            <a:spLocks noChangeShapeType="1"/>
          </p:cNvSpPr>
          <p:nvPr/>
        </p:nvSpPr>
        <p:spPr bwMode="auto">
          <a:xfrm rot="5400000">
            <a:off x="1211615" y="3849688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6328" name="Line 9"/>
          <p:cNvSpPr>
            <a:spLocks noChangeShapeType="1"/>
          </p:cNvSpPr>
          <p:nvPr/>
        </p:nvSpPr>
        <p:spPr bwMode="auto">
          <a:xfrm>
            <a:off x="236538" y="1804988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6329" name="Text Box 10"/>
          <p:cNvSpPr txBox="1">
            <a:spLocks noChangeArrowheads="1"/>
          </p:cNvSpPr>
          <p:nvPr/>
        </p:nvSpPr>
        <p:spPr bwMode="auto">
          <a:xfrm>
            <a:off x="971600" y="1449388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Екатеринбург</a:t>
            </a:r>
            <a:endParaRPr lang="ru-RU" sz="1600" dirty="0"/>
          </a:p>
        </p:txBody>
      </p:sp>
      <p:sp>
        <p:nvSpPr>
          <p:cNvPr id="56330" name="Text Box 11"/>
          <p:cNvSpPr txBox="1">
            <a:spLocks noChangeArrowheads="1"/>
          </p:cNvSpPr>
          <p:nvPr/>
        </p:nvSpPr>
        <p:spPr bwMode="auto">
          <a:xfrm>
            <a:off x="6542137" y="1449388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Казань</a:t>
            </a:r>
            <a:endParaRPr lang="ru-RU" sz="1600" dirty="0"/>
          </a:p>
        </p:txBody>
      </p:sp>
      <p:sp>
        <p:nvSpPr>
          <p:cNvPr id="56331" name="Text Box 11"/>
          <p:cNvSpPr txBox="1">
            <a:spLocks noChangeArrowheads="1"/>
          </p:cNvSpPr>
          <p:nvPr/>
        </p:nvSpPr>
        <p:spPr bwMode="auto">
          <a:xfrm>
            <a:off x="3758610" y="1449388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Новосибирск</a:t>
            </a:r>
            <a:endParaRPr lang="ru-RU" sz="1600" dirty="0"/>
          </a:p>
        </p:txBody>
      </p:sp>
      <p:sp>
        <p:nvSpPr>
          <p:cNvPr id="56332" name="Line 8"/>
          <p:cNvSpPr>
            <a:spLocks noChangeShapeType="1"/>
          </p:cNvSpPr>
          <p:nvPr/>
        </p:nvSpPr>
        <p:spPr bwMode="auto">
          <a:xfrm rot="5400000">
            <a:off x="4019550" y="3876675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047954"/>
              </p:ext>
            </p:extLst>
          </p:nvPr>
        </p:nvGraphicFramePr>
        <p:xfrm>
          <a:off x="2745694" y="1772816"/>
          <a:ext cx="671736" cy="4392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736"/>
              </a:tblGrid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519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00A5C5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T w="38100" cmpd="sng">
                      <a:noFill/>
                    </a:lnT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262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257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57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146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160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94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62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grpSp>
        <p:nvGrpSpPr>
          <p:cNvPr id="2" name="Группа 16"/>
          <p:cNvGrpSpPr/>
          <p:nvPr/>
        </p:nvGrpSpPr>
        <p:grpSpPr>
          <a:xfrm>
            <a:off x="2736169" y="1879048"/>
            <a:ext cx="656300" cy="4153129"/>
            <a:chOff x="4553894" y="1987261"/>
            <a:chExt cx="656300" cy="3843013"/>
          </a:xfrm>
        </p:grpSpPr>
        <p:sp>
          <p:nvSpPr>
            <p:cNvPr id="18" name="Text Box 1"/>
            <p:cNvSpPr txBox="1">
              <a:spLocks noChangeArrowheads="1"/>
            </p:cNvSpPr>
            <p:nvPr/>
          </p:nvSpPr>
          <p:spPr bwMode="auto">
            <a:xfrm>
              <a:off x="4553895" y="1987261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4553894" y="280211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4553894" y="321866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4553894" y="48440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4553894" y="402122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4" name="Text Box 2"/>
            <p:cNvSpPr txBox="1">
              <a:spLocks noChangeArrowheads="1"/>
            </p:cNvSpPr>
            <p:nvPr/>
          </p:nvSpPr>
          <p:spPr bwMode="auto">
            <a:xfrm>
              <a:off x="4553894" y="441802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5" name="Text Box 2"/>
            <p:cNvSpPr txBox="1">
              <a:spLocks noChangeArrowheads="1"/>
            </p:cNvSpPr>
            <p:nvPr/>
          </p:nvSpPr>
          <p:spPr bwMode="auto">
            <a:xfrm>
              <a:off x="4553894" y="524495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275977"/>
              </p:ext>
            </p:extLst>
          </p:nvPr>
        </p:nvGraphicFramePr>
        <p:xfrm>
          <a:off x="5573775" y="1772816"/>
          <a:ext cx="671736" cy="4392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736"/>
              </a:tblGrid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578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00A5C5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T w="38100" cmpd="sng">
                      <a:noFill/>
                    </a:lnT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318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260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endParaRPr lang="ru-RU" sz="900" b="1" i="0" u="none" strike="noStrike">
                        <a:solidFill>
                          <a:srgbClr val="E02A8F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54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152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180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104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88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grpSp>
        <p:nvGrpSpPr>
          <p:cNvPr id="3" name="Группа 26"/>
          <p:cNvGrpSpPr/>
          <p:nvPr/>
        </p:nvGrpSpPr>
        <p:grpSpPr>
          <a:xfrm>
            <a:off x="5573775" y="1879048"/>
            <a:ext cx="656300" cy="4153129"/>
            <a:chOff x="4553894" y="1987261"/>
            <a:chExt cx="656300" cy="3843013"/>
          </a:xfrm>
        </p:grpSpPr>
        <p:sp>
          <p:nvSpPr>
            <p:cNvPr id="28" name="Text Box 1"/>
            <p:cNvSpPr txBox="1">
              <a:spLocks noChangeArrowheads="1"/>
            </p:cNvSpPr>
            <p:nvPr/>
          </p:nvSpPr>
          <p:spPr bwMode="auto">
            <a:xfrm>
              <a:off x="4553895" y="1987261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29" name="Text Box 2"/>
            <p:cNvSpPr txBox="1">
              <a:spLocks noChangeArrowheads="1"/>
            </p:cNvSpPr>
            <p:nvPr/>
          </p:nvSpPr>
          <p:spPr bwMode="auto">
            <a:xfrm>
              <a:off x="4553894" y="280211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0" name="Text Box 2"/>
            <p:cNvSpPr txBox="1">
              <a:spLocks noChangeArrowheads="1"/>
            </p:cNvSpPr>
            <p:nvPr/>
          </p:nvSpPr>
          <p:spPr bwMode="auto">
            <a:xfrm>
              <a:off x="4553894" y="321866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1" name="Text Box 2"/>
            <p:cNvSpPr txBox="1">
              <a:spLocks noChangeArrowheads="1"/>
            </p:cNvSpPr>
            <p:nvPr/>
          </p:nvSpPr>
          <p:spPr bwMode="auto">
            <a:xfrm>
              <a:off x="4553894" y="48440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2" name="Text Box 2"/>
            <p:cNvSpPr txBox="1">
              <a:spLocks noChangeArrowheads="1"/>
            </p:cNvSpPr>
            <p:nvPr/>
          </p:nvSpPr>
          <p:spPr bwMode="auto">
            <a:xfrm>
              <a:off x="4553894" y="402122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3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4" name="Text Box 2"/>
            <p:cNvSpPr txBox="1">
              <a:spLocks noChangeArrowheads="1"/>
            </p:cNvSpPr>
            <p:nvPr/>
          </p:nvSpPr>
          <p:spPr bwMode="auto">
            <a:xfrm>
              <a:off x="4553894" y="441802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5" name="Text Box 2"/>
            <p:cNvSpPr txBox="1">
              <a:spLocks noChangeArrowheads="1"/>
            </p:cNvSpPr>
            <p:nvPr/>
          </p:nvSpPr>
          <p:spPr bwMode="auto">
            <a:xfrm>
              <a:off x="4553894" y="524495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36" name="Таблица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524110"/>
              </p:ext>
            </p:extLst>
          </p:nvPr>
        </p:nvGraphicFramePr>
        <p:xfrm>
          <a:off x="8235743" y="1772816"/>
          <a:ext cx="671736" cy="4392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736"/>
              </a:tblGrid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00A5C5"/>
                          </a:solidFill>
                          <a:latin typeface="Arial"/>
                        </a:rPr>
                        <a:t>459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A5C5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T w="38100" cmpd="sng">
                      <a:noFill/>
                    </a:lnT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234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226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53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121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164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73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49 т.ч.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grpSp>
        <p:nvGrpSpPr>
          <p:cNvPr id="4" name="Группа 36"/>
          <p:cNvGrpSpPr/>
          <p:nvPr/>
        </p:nvGrpSpPr>
        <p:grpSpPr>
          <a:xfrm>
            <a:off x="8235743" y="1879048"/>
            <a:ext cx="656300" cy="4153129"/>
            <a:chOff x="4553894" y="1987261"/>
            <a:chExt cx="656300" cy="3843013"/>
          </a:xfrm>
        </p:grpSpPr>
        <p:sp>
          <p:nvSpPr>
            <p:cNvPr id="38" name="Text Box 1"/>
            <p:cNvSpPr txBox="1">
              <a:spLocks noChangeArrowheads="1"/>
            </p:cNvSpPr>
            <p:nvPr/>
          </p:nvSpPr>
          <p:spPr bwMode="auto">
            <a:xfrm>
              <a:off x="4553895" y="1987261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39" name="Text Box 2"/>
            <p:cNvSpPr txBox="1">
              <a:spLocks noChangeArrowheads="1"/>
            </p:cNvSpPr>
            <p:nvPr/>
          </p:nvSpPr>
          <p:spPr bwMode="auto">
            <a:xfrm>
              <a:off x="4553894" y="280211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0" name="Text Box 2"/>
            <p:cNvSpPr txBox="1">
              <a:spLocks noChangeArrowheads="1"/>
            </p:cNvSpPr>
            <p:nvPr/>
          </p:nvSpPr>
          <p:spPr bwMode="auto">
            <a:xfrm>
              <a:off x="4553894" y="321866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1" name="Text Box 2"/>
            <p:cNvSpPr txBox="1">
              <a:spLocks noChangeArrowheads="1"/>
            </p:cNvSpPr>
            <p:nvPr/>
          </p:nvSpPr>
          <p:spPr bwMode="auto">
            <a:xfrm>
              <a:off x="4553894" y="48440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2" name="Text Box 2"/>
            <p:cNvSpPr txBox="1">
              <a:spLocks noChangeArrowheads="1"/>
            </p:cNvSpPr>
            <p:nvPr/>
          </p:nvSpPr>
          <p:spPr bwMode="auto">
            <a:xfrm>
              <a:off x="4553894" y="402122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3" name="Text Box 2"/>
            <p:cNvSpPr txBox="1">
              <a:spLocks noChangeArrowheads="1"/>
            </p:cNvSpPr>
            <p:nvPr/>
          </p:nvSpPr>
          <p:spPr bwMode="auto">
            <a:xfrm>
              <a:off x="4553894" y="5650126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4" name="Text Box 2"/>
            <p:cNvSpPr txBox="1">
              <a:spLocks noChangeArrowheads="1"/>
            </p:cNvSpPr>
            <p:nvPr/>
          </p:nvSpPr>
          <p:spPr bwMode="auto">
            <a:xfrm>
              <a:off x="4553894" y="441802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5" name="Text Box 2"/>
            <p:cNvSpPr txBox="1">
              <a:spLocks noChangeArrowheads="1"/>
            </p:cNvSpPr>
            <p:nvPr/>
          </p:nvSpPr>
          <p:spPr bwMode="auto">
            <a:xfrm>
              <a:off x="4553894" y="524495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6" name="Номер слайда 4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DB442-F2F6-46EE-8917-F2B49254014C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5518727" y="1521690"/>
            <a:ext cx="3205018" cy="10067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23" name="Line 3"/>
          <p:cNvSpPr>
            <a:spLocks noChangeShapeType="1"/>
          </p:cNvSpPr>
          <p:nvPr/>
        </p:nvSpPr>
        <p:spPr bwMode="auto">
          <a:xfrm flipH="1">
            <a:off x="5885215" y="1524000"/>
            <a:ext cx="0" cy="4424216"/>
          </a:xfrm>
          <a:prstGeom prst="line">
            <a:avLst/>
          </a:prstGeom>
          <a:noFill/>
          <a:ln w="317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graphicFrame>
        <p:nvGraphicFramePr>
          <p:cNvPr id="1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9049468"/>
              </p:ext>
            </p:extLst>
          </p:nvPr>
        </p:nvGraphicFramePr>
        <p:xfrm>
          <a:off x="193675" y="1357313"/>
          <a:ext cx="8550275" cy="5097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01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5413"/>
            <a:ext cx="8686800" cy="1017587"/>
          </a:xfrm>
        </p:spPr>
        <p:txBody>
          <a:bodyPr/>
          <a:lstStyle/>
          <a:p>
            <a:r>
              <a:rPr lang="ru-RU" sz="2400" dirty="0" smtClean="0"/>
              <a:t>Мобильные устройства для выхода в Интернет</a:t>
            </a:r>
            <a:r>
              <a:rPr lang="en-US" sz="2400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dirty="0" smtClean="0">
                <a:solidFill>
                  <a:schemeClr val="accent1"/>
                </a:solidFill>
              </a:rPr>
              <a:t>Январь-Март'14, % от пользователей мобильным Интернетом, 12+ лет</a:t>
            </a:r>
            <a:endParaRPr lang="en-GB" sz="2000" dirty="0" smtClean="0">
              <a:solidFill>
                <a:schemeClr val="accent1"/>
              </a:solidFill>
            </a:endParaRP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6901263" y="5892800"/>
            <a:ext cx="846001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1600" dirty="0" smtClean="0"/>
              <a:t>Казань</a:t>
            </a:r>
            <a:endParaRPr lang="ru-RU" sz="1600" dirty="0"/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3737164" y="5892800"/>
            <a:ext cx="1475597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1600" dirty="0" smtClean="0"/>
              <a:t>Новосибирск</a:t>
            </a:r>
            <a:endParaRPr lang="ru-RU" sz="1600" dirty="0"/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895697" y="5892800"/>
            <a:ext cx="1475597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1600" dirty="0" smtClean="0"/>
              <a:t>Екатеринбург</a:t>
            </a:r>
            <a:endParaRPr lang="ru-RU" sz="1600" dirty="0"/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26" name="Line 3"/>
          <p:cNvSpPr>
            <a:spLocks noChangeShapeType="1"/>
          </p:cNvSpPr>
          <p:nvPr/>
        </p:nvSpPr>
        <p:spPr bwMode="auto">
          <a:xfrm flipH="1">
            <a:off x="3036073" y="1524000"/>
            <a:ext cx="0" cy="4424216"/>
          </a:xfrm>
          <a:prstGeom prst="line">
            <a:avLst/>
          </a:prstGeom>
          <a:noFill/>
          <a:ln w="317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ru-RU" smtClean="0"/>
              <a:t>Аудитория Интернета </a:t>
            </a:r>
            <a:r>
              <a:rPr lang="ru-RU" dirty="0"/>
              <a:t>в целом</a:t>
            </a:r>
            <a:br>
              <a:rPr lang="ru-RU" dirty="0"/>
            </a:br>
            <a:endParaRPr lang="ru-RU" sz="2400" dirty="0"/>
          </a:p>
        </p:txBody>
      </p:sp>
      <p:sp>
        <p:nvSpPr>
          <p:cNvPr id="651267" name="Rectangle 3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mtClean="0"/>
              <a:t>Результаты </a:t>
            </a:r>
            <a:r>
              <a:rPr lang="ru-RU" dirty="0" smtClean="0"/>
              <a:t>Панельного исследования: </a:t>
            </a:r>
            <a:r>
              <a:rPr lang="en-US" dirty="0" smtClean="0"/>
              <a:t>User-centric panel</a:t>
            </a:r>
            <a:endParaRPr lang="ru-RU" dirty="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3"/>
          <p:cNvSpPr>
            <a:spLocks noChangeShapeType="1"/>
          </p:cNvSpPr>
          <p:nvPr/>
        </p:nvSpPr>
        <p:spPr bwMode="auto">
          <a:xfrm flipV="1">
            <a:off x="3720567" y="1334277"/>
            <a:ext cx="190" cy="4623943"/>
          </a:xfrm>
          <a:prstGeom prst="line">
            <a:avLst/>
          </a:prstGeom>
          <a:noFill/>
          <a:ln w="25400" cap="rnd">
            <a:solidFill>
              <a:schemeClr val="accent1">
                <a:alpha val="65000"/>
              </a:schemeClr>
            </a:solidFill>
            <a:prstDash val="lgDash"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239493" y="1856795"/>
            <a:ext cx="8128427" cy="0"/>
          </a:xfrm>
          <a:prstGeom prst="line">
            <a:avLst/>
          </a:prstGeom>
          <a:noFill/>
          <a:ln w="317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44035" name="Rectangle 2"/>
          <p:cNvSpPr>
            <a:spLocks noChangeArrowheads="1"/>
          </p:cNvSpPr>
          <p:nvPr/>
        </p:nvSpPr>
        <p:spPr bwMode="auto">
          <a:xfrm>
            <a:off x="457200" y="115888"/>
            <a:ext cx="8435975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A5C5"/>
                </a:solidFill>
              </a:rPr>
              <a:t>Длительность пребывания в Интернете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A5C5"/>
                </a:solidFill>
              </a:rPr>
              <a:t>социально-демографических групп </a:t>
            </a:r>
            <a:br>
              <a:rPr lang="ru-RU" sz="2400" dirty="0">
                <a:solidFill>
                  <a:srgbClr val="00A5C5"/>
                </a:solidFill>
              </a:rPr>
            </a:br>
            <a:r>
              <a:rPr lang="ru-RU" sz="2000" dirty="0" smtClean="0">
                <a:solidFill>
                  <a:srgbClr val="E02A8F"/>
                </a:solidFill>
              </a:rPr>
              <a:t>Март'14, </a:t>
            </a:r>
            <a:r>
              <a:rPr lang="ru-RU" sz="2000" dirty="0">
                <a:solidFill>
                  <a:srgbClr val="E02A8F"/>
                </a:solidFill>
              </a:rPr>
              <a:t>минут в день, 12-64 лет</a:t>
            </a:r>
            <a:endParaRPr lang="en-GB" sz="2000" dirty="0">
              <a:solidFill>
                <a:srgbClr val="E02A8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3641" y="1331155"/>
            <a:ext cx="353943" cy="36965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rgbClr val="848587">
                    <a:lumMod val="75000"/>
                  </a:srgbClr>
                </a:solidFill>
              </a:rPr>
              <a:t>Пол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2933" y="3140968"/>
            <a:ext cx="692497" cy="70307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rgbClr val="848587">
                    <a:lumMod val="75000"/>
                  </a:srgbClr>
                </a:solidFill>
              </a:rPr>
              <a:t>Кол-во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rgbClr val="848587">
                    <a:lumMod val="75000"/>
                  </a:srgbClr>
                </a:solidFill>
              </a:rPr>
              <a:t>человек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rgbClr val="848587">
                    <a:lumMod val="75000"/>
                  </a:srgbClr>
                </a:solidFill>
              </a:rPr>
              <a:t>в семье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3641" y="2116322"/>
            <a:ext cx="353943" cy="66460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>
                <a:solidFill>
                  <a:srgbClr val="848587">
                    <a:lumMod val="75000"/>
                  </a:srgbClr>
                </a:solidFill>
              </a:rPr>
              <a:t>Возраст</a:t>
            </a:r>
            <a:endParaRPr lang="ru-RU" sz="1100" b="1" dirty="0">
              <a:solidFill>
                <a:srgbClr val="848587">
                  <a:lumMod val="75000"/>
                </a:srgb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3641" y="3861048"/>
            <a:ext cx="353943" cy="54598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err="1">
                <a:solidFill>
                  <a:srgbClr val="848587">
                    <a:lumMod val="75000"/>
                  </a:srgbClr>
                </a:solidFill>
              </a:rPr>
              <a:t>Зан-ть</a:t>
            </a:r>
            <a:endParaRPr lang="ru-RU" sz="1100" b="1" dirty="0">
              <a:solidFill>
                <a:srgbClr val="848587">
                  <a:lumMod val="75000"/>
                </a:srgb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3641" y="4629682"/>
            <a:ext cx="353943" cy="95955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>
                <a:solidFill>
                  <a:srgbClr val="848587">
                    <a:lumMod val="75000"/>
                  </a:srgbClr>
                </a:solidFill>
              </a:rPr>
              <a:t>Род </a:t>
            </a:r>
            <a:r>
              <a:rPr lang="ru-RU" sz="1100" b="1" dirty="0">
                <a:solidFill>
                  <a:srgbClr val="848587">
                    <a:lumMod val="75000"/>
                  </a:srgbClr>
                </a:solidFill>
              </a:rPr>
              <a:t>занятий</a:t>
            </a:r>
          </a:p>
        </p:txBody>
      </p:sp>
      <p:sp>
        <p:nvSpPr>
          <p:cNvPr id="18" name="Line 3"/>
          <p:cNvSpPr>
            <a:spLocks noChangeShapeType="1"/>
          </p:cNvSpPr>
          <p:nvPr/>
        </p:nvSpPr>
        <p:spPr bwMode="auto">
          <a:xfrm>
            <a:off x="259997" y="3155725"/>
            <a:ext cx="8128427" cy="0"/>
          </a:xfrm>
          <a:prstGeom prst="line">
            <a:avLst/>
          </a:prstGeom>
          <a:noFill/>
          <a:ln w="317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21" name="Line 3"/>
          <p:cNvSpPr>
            <a:spLocks noChangeShapeType="1"/>
          </p:cNvSpPr>
          <p:nvPr/>
        </p:nvSpPr>
        <p:spPr bwMode="auto">
          <a:xfrm>
            <a:off x="270157" y="3906310"/>
            <a:ext cx="8128427" cy="0"/>
          </a:xfrm>
          <a:prstGeom prst="line">
            <a:avLst/>
          </a:prstGeom>
          <a:noFill/>
          <a:ln w="317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22" name="Line 3"/>
          <p:cNvSpPr>
            <a:spLocks noChangeShapeType="1"/>
          </p:cNvSpPr>
          <p:nvPr/>
        </p:nvSpPr>
        <p:spPr bwMode="auto">
          <a:xfrm>
            <a:off x="249837" y="4476733"/>
            <a:ext cx="8128427" cy="0"/>
          </a:xfrm>
          <a:prstGeom prst="line">
            <a:avLst/>
          </a:prstGeom>
          <a:noFill/>
          <a:ln w="317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15" name="Rectangle 28"/>
          <p:cNvSpPr>
            <a:spLocks noChangeArrowheads="1"/>
          </p:cNvSpPr>
          <p:nvPr/>
        </p:nvSpPr>
        <p:spPr bwMode="auto">
          <a:xfrm>
            <a:off x="1042540" y="6453188"/>
            <a:ext cx="6481788" cy="3847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1000" i="1" dirty="0">
                <a:solidFill>
                  <a:srgbClr val="808080"/>
                </a:solidFill>
              </a:rPr>
              <a:t>По данным </a:t>
            </a:r>
            <a:r>
              <a:rPr lang="en-US" sz="1000" i="1" dirty="0">
                <a:solidFill>
                  <a:srgbClr val="808080"/>
                </a:solidFill>
              </a:rPr>
              <a:t>User-centric </a:t>
            </a:r>
            <a:r>
              <a:rPr lang="ru-RU" sz="1000" i="1" dirty="0">
                <a:solidFill>
                  <a:srgbClr val="808080"/>
                </a:solidFill>
              </a:rPr>
              <a:t>панели среднее время пользования Интернетом в день среди пользователей России 100 000+, 12-64 лет в </a:t>
            </a:r>
            <a:r>
              <a:rPr lang="ru-RU" sz="1000" i="1" dirty="0" smtClean="0">
                <a:solidFill>
                  <a:srgbClr val="808080"/>
                </a:solidFill>
              </a:rPr>
              <a:t>Марте 2014 </a:t>
            </a:r>
            <a:r>
              <a:rPr lang="ru-RU" sz="1000" i="1" dirty="0">
                <a:solidFill>
                  <a:srgbClr val="808080"/>
                </a:solidFill>
              </a:rPr>
              <a:t>составила </a:t>
            </a:r>
            <a:r>
              <a:rPr lang="en-US" sz="1000" i="1" dirty="0" smtClean="0">
                <a:solidFill>
                  <a:srgbClr val="808080"/>
                </a:solidFill>
              </a:rPr>
              <a:t>1</a:t>
            </a:r>
            <a:r>
              <a:rPr lang="ru-RU" sz="1000" i="1" dirty="0" smtClean="0">
                <a:solidFill>
                  <a:srgbClr val="808080"/>
                </a:solidFill>
              </a:rPr>
              <a:t>2</a:t>
            </a:r>
            <a:r>
              <a:rPr lang="en-US" sz="1000" i="1" dirty="0" smtClean="0">
                <a:solidFill>
                  <a:srgbClr val="808080"/>
                </a:solidFill>
              </a:rPr>
              <a:t>5 </a:t>
            </a:r>
            <a:r>
              <a:rPr lang="ru-RU" sz="1000" i="1" dirty="0" smtClean="0">
                <a:solidFill>
                  <a:srgbClr val="808080"/>
                </a:solidFill>
              </a:rPr>
              <a:t>минут </a:t>
            </a:r>
            <a:r>
              <a:rPr lang="ru-RU" sz="1000" i="1" dirty="0">
                <a:solidFill>
                  <a:srgbClr val="808080"/>
                </a:solidFill>
              </a:rPr>
              <a:t>в день. </a:t>
            </a: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A7B1-28AB-4788-9A20-EC60537F0B92}" type="slidenum">
              <a:rPr lang="ru-RU" smtClean="0">
                <a:solidFill>
                  <a:srgbClr val="E02A8F"/>
                </a:solidFill>
              </a:rPr>
              <a:pPr/>
              <a:t>25</a:t>
            </a:fld>
            <a:endParaRPr lang="ru-RU">
              <a:solidFill>
                <a:srgbClr val="E02A8F"/>
              </a:solidFill>
            </a:endParaRPr>
          </a:p>
        </p:txBody>
      </p:sp>
      <p:grpSp>
        <p:nvGrpSpPr>
          <p:cNvPr id="2" name="Группа 35"/>
          <p:cNvGrpSpPr/>
          <p:nvPr/>
        </p:nvGrpSpPr>
        <p:grpSpPr>
          <a:xfrm>
            <a:off x="6500054" y="1213809"/>
            <a:ext cx="2606168" cy="728212"/>
            <a:chOff x="6516216" y="1386204"/>
            <a:chExt cx="2606168" cy="818660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6516216" y="1427224"/>
              <a:ext cx="2376264" cy="702795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292929"/>
                </a:solidFill>
              </a:endParaRPr>
            </a:p>
          </p:txBody>
        </p:sp>
        <p:sp>
          <p:nvSpPr>
            <p:cNvPr id="38" name="Line 3"/>
            <p:cNvSpPr>
              <a:spLocks noChangeShapeType="1"/>
            </p:cNvSpPr>
            <p:nvPr/>
          </p:nvSpPr>
          <p:spPr bwMode="auto">
            <a:xfrm flipV="1">
              <a:off x="6588224" y="1607559"/>
              <a:ext cx="318297" cy="3052"/>
            </a:xfrm>
            <a:prstGeom prst="line">
              <a:avLst/>
            </a:prstGeom>
            <a:noFill/>
            <a:ln w="25400" cap="rnd">
              <a:solidFill>
                <a:schemeClr val="accent1">
                  <a:alpha val="65000"/>
                </a:schemeClr>
              </a:solidFill>
              <a:prstDash val="dash"/>
              <a:round/>
              <a:headEnd/>
              <a:tailEnd/>
            </a:ln>
            <a:effec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292929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6588224" y="1877218"/>
              <a:ext cx="297361" cy="1836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876256" y="1386204"/>
              <a:ext cx="212590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100" dirty="0">
                  <a:solidFill>
                    <a:srgbClr val="292929"/>
                  </a:solidFill>
                </a:rPr>
                <a:t>Среднее время пользования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100" dirty="0">
                  <a:solidFill>
                    <a:srgbClr val="292929"/>
                  </a:solidFill>
                </a:rPr>
                <a:t>в целом по Интернету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876256" y="1773977"/>
              <a:ext cx="224612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100" dirty="0">
                  <a:solidFill>
                    <a:srgbClr val="292929"/>
                  </a:solidFill>
                </a:rPr>
                <a:t>Время пользования в среднем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100" dirty="0">
                  <a:solidFill>
                    <a:srgbClr val="292929"/>
                  </a:solidFill>
                </a:rPr>
                <a:t>по </a:t>
              </a:r>
              <a:r>
                <a:rPr lang="ru-RU" sz="1100" dirty="0" err="1">
                  <a:solidFill>
                    <a:srgbClr val="292929"/>
                  </a:solidFill>
                </a:rPr>
                <a:t>соц.-дем</a:t>
              </a:r>
              <a:r>
                <a:rPr lang="ru-RU" sz="1100" dirty="0">
                  <a:solidFill>
                    <a:srgbClr val="292929"/>
                  </a:solidFill>
                </a:rPr>
                <a:t>. группе</a:t>
              </a:r>
            </a:p>
          </p:txBody>
        </p:sp>
      </p:grpSp>
      <p:graphicFrame>
        <p:nvGraphicFramePr>
          <p:cNvPr id="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7916913"/>
              </p:ext>
            </p:extLst>
          </p:nvPr>
        </p:nvGraphicFramePr>
        <p:xfrm>
          <a:off x="539552" y="1399591"/>
          <a:ext cx="8064896" cy="4871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 sz="quarter"/>
          </p:nvPr>
        </p:nvSpPr>
        <p:spPr/>
        <p:txBody>
          <a:bodyPr anchor="t"/>
          <a:lstStyle/>
          <a:p>
            <a:r>
              <a:rPr lang="ru-RU"/>
              <a:t>Описание исследования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ru-RU" smtClean="0"/>
              <a:t>Приложение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08025" y="152400"/>
            <a:ext cx="8435975" cy="1017588"/>
          </a:xfrm>
        </p:spPr>
        <p:txBody>
          <a:bodyPr/>
          <a:lstStyle/>
          <a:p>
            <a:r>
              <a:rPr lang="ru-RU" dirty="0"/>
              <a:t>Установочное исследование: </a:t>
            </a:r>
            <a:br>
              <a:rPr lang="ru-RU" dirty="0"/>
            </a:br>
            <a:r>
              <a:rPr lang="ru-RU"/>
              <a:t>Основные </a:t>
            </a:r>
            <a:r>
              <a:rPr lang="ru-RU" smtClean="0"/>
              <a:t>параметры</a:t>
            </a:r>
            <a:endParaRPr lang="ru-RU" dirty="0"/>
          </a:p>
        </p:txBody>
      </p:sp>
      <p:graphicFrame>
        <p:nvGraphicFramePr>
          <p:cNvPr id="74755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191579380"/>
              </p:ext>
            </p:extLst>
          </p:nvPr>
        </p:nvGraphicFramePr>
        <p:xfrm>
          <a:off x="179512" y="1268760"/>
          <a:ext cx="8878887" cy="1986209"/>
        </p:xfrm>
        <a:graphic>
          <a:graphicData uri="http://schemas.openxmlformats.org/drawingml/2006/table">
            <a:tbl>
              <a:tblPr/>
              <a:tblGrid>
                <a:gridCol w="1339761"/>
                <a:gridCol w="1256521"/>
                <a:gridCol w="1256521"/>
                <a:gridCol w="1256521"/>
                <a:gridCol w="1256521"/>
                <a:gridCol w="1256521"/>
                <a:gridCol w="1256521"/>
              </a:tblGrid>
              <a:tr h="33178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Все население 12+ лет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1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Март 2014</a:t>
                      </a: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Январь-Март 2014</a:t>
                      </a: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Россия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100 000+ </a:t>
                      </a: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Москва</a:t>
                      </a: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С.-Петербург</a:t>
                      </a: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Екатеринбург </a:t>
                      </a: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Новосибирск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Казань</a:t>
                      </a:r>
                    </a:p>
                  </a:txBody>
                  <a:tcPr marL="0" marR="0" marT="36000" marB="360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Генеральная совокупность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62 873 тыс.чел.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10 618 тыс.чел.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519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тыс.чел.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1 228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тыс.чел.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47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тыс.чел.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1 029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тыс.чел.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Выборка УИ 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9 436 человек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147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человек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611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человек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1 389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человек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389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человек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392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человека</a:t>
                      </a:r>
                    </a:p>
                  </a:txBody>
                  <a:tcPr marL="0" marR="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4787" name="Rectangle 28"/>
          <p:cNvSpPr>
            <a:spLocks noChangeArrowheads="1"/>
          </p:cNvSpPr>
          <p:nvPr/>
        </p:nvSpPr>
        <p:spPr bwMode="auto">
          <a:xfrm>
            <a:off x="898525" y="6453188"/>
            <a:ext cx="5113338" cy="381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ru-RU" sz="1000" i="1" smtClean="0">
                <a:solidFill>
                  <a:schemeClr val="bg2"/>
                </a:solidFill>
              </a:rPr>
              <a:t>Россия</a:t>
            </a:r>
            <a:r>
              <a:rPr lang="ru-RU" sz="1000" smtClean="0">
                <a:solidFill>
                  <a:schemeClr val="bg2"/>
                </a:solidFill>
              </a:rPr>
              <a:t> </a:t>
            </a:r>
            <a:r>
              <a:rPr lang="ru-RU" sz="1000" i="1" dirty="0">
                <a:solidFill>
                  <a:schemeClr val="bg2"/>
                </a:solidFill>
              </a:rPr>
              <a:t>100 000+ </a:t>
            </a:r>
            <a:r>
              <a:rPr lang="en-US" sz="1000" i="1" dirty="0">
                <a:solidFill>
                  <a:schemeClr val="bg2"/>
                </a:solidFill>
              </a:rPr>
              <a:t>–</a:t>
            </a:r>
            <a:r>
              <a:rPr lang="ru-RU" sz="1000" i="1" dirty="0">
                <a:solidFill>
                  <a:schemeClr val="bg2"/>
                </a:solidFill>
              </a:rPr>
              <a:t> постоянные </a:t>
            </a:r>
            <a:r>
              <a:rPr lang="ru-RU" sz="1000" i="1">
                <a:solidFill>
                  <a:schemeClr val="bg2"/>
                </a:solidFill>
              </a:rPr>
              <a:t>жители </a:t>
            </a:r>
            <a:r>
              <a:rPr lang="ru-RU" sz="1000" i="1" smtClean="0">
                <a:solidFill>
                  <a:schemeClr val="bg2"/>
                </a:solidFill>
              </a:rPr>
              <a:t>городов РФ </a:t>
            </a:r>
            <a:r>
              <a:rPr lang="ru-RU" sz="1000" i="1" dirty="0">
                <a:solidFill>
                  <a:schemeClr val="bg2"/>
                </a:solidFill>
              </a:rPr>
              <a:t>с численностью населения не менее 100 тыс.чел.</a:t>
            </a:r>
          </a:p>
        </p:txBody>
      </p:sp>
      <p:graphicFrame>
        <p:nvGraphicFramePr>
          <p:cNvPr id="74788" name="Group 36"/>
          <p:cNvGraphicFramePr>
            <a:graphicFrameLocks noGrp="1"/>
          </p:cNvGraphicFramePr>
          <p:nvPr/>
        </p:nvGraphicFramePr>
        <p:xfrm>
          <a:off x="485775" y="3284538"/>
          <a:ext cx="8351837" cy="3080703"/>
        </p:xfrm>
        <a:graphic>
          <a:graphicData uri="http://schemas.openxmlformats.org/drawingml/2006/table">
            <a:tbl>
              <a:tblPr/>
              <a:tblGrid>
                <a:gridCol w="2087562"/>
                <a:gridCol w="6264275"/>
              </a:tblGrid>
              <a:tr h="550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Метод: </a:t>
                      </a:r>
                      <a:b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телефонные интервью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Единый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call-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центр, компьютеризированная система проведения интервью (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CATI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Время проведения интервью: с 17 до 22 по будням, с 11 до 16 по выходным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6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Дизайн выборки: случайная стратифицированная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Количество городов Российской выборки = 165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Объемы выборок по городам учитывают размер города и федеральный округ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Случайный набор номера (формируется на основе базы АТС каждого города)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Случайный отбор человека в домохозяйстве (метод "ближайшего дня рождения")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 8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call-backs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для достижения домохозяйства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 8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call-backs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для достижения отобранного респондента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4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Параметры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взвешивания: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Пол / возраст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Количество человек в семье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Занятость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Размер города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Федеральный округ / Москва / С.-Петербург / Екатеринбург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/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Новосибирск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Казань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4797" name="Rectangle 48"/>
          <p:cNvSpPr>
            <a:spLocks noChangeArrowheads="1"/>
          </p:cNvSpPr>
          <p:nvPr/>
        </p:nvSpPr>
        <p:spPr bwMode="auto">
          <a:xfrm>
            <a:off x="395288" y="306546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3573016"/>
            <a:ext cx="7772400" cy="1470025"/>
          </a:xfrm>
        </p:spPr>
        <p:txBody>
          <a:bodyPr anchor="t"/>
          <a:lstStyle/>
          <a:p>
            <a:r>
              <a:rPr lang="ru-RU" sz="2400" smtClean="0"/>
              <a:t>Благодарим </a:t>
            </a:r>
            <a:r>
              <a:rPr lang="ru-RU" sz="2400" dirty="0"/>
              <a:t>за внимание!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000"/>
              <a:t>TNS </a:t>
            </a:r>
            <a:r>
              <a:rPr lang="ru-RU" sz="2000" smtClean="0"/>
              <a:t>Россия</a:t>
            </a:r>
            <a:r>
              <a:rPr lang="ru-RU" sz="1800" smtClean="0"/>
              <a:t>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 smtClean="0"/>
              <a:t>127018, </a:t>
            </a:r>
            <a:r>
              <a:rPr lang="ru-RU" sz="1600" dirty="0"/>
              <a:t>Москва, </a:t>
            </a:r>
            <a:r>
              <a:rPr lang="ru-RU" sz="1600" dirty="0" smtClean="0"/>
              <a:t>ул. Двинцев, </a:t>
            </a:r>
            <a:r>
              <a:rPr lang="ru-RU" sz="1600" dirty="0"/>
              <a:t>дом </a:t>
            </a:r>
            <a:r>
              <a:rPr lang="ru-RU" sz="1600" dirty="0" smtClean="0"/>
              <a:t>12</a:t>
            </a:r>
            <a:r>
              <a:rPr lang="ru-RU" sz="1600" smtClean="0"/>
              <a:t>, корпус </a:t>
            </a:r>
            <a:r>
              <a:rPr lang="ru-RU" sz="1600" dirty="0" smtClean="0"/>
              <a:t>1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/>
              <a:t>тел. +7 </a:t>
            </a:r>
            <a:r>
              <a:rPr lang="en-US" sz="1600" dirty="0"/>
              <a:t>4</a:t>
            </a:r>
            <a:r>
              <a:rPr lang="ru-RU" sz="1600" dirty="0"/>
              <a:t>95 9358718,</a:t>
            </a:r>
            <a:br>
              <a:rPr lang="ru-RU" sz="1600" dirty="0"/>
            </a:br>
            <a:r>
              <a:rPr lang="en-US" sz="1600" dirty="0"/>
              <a:t>w</a:t>
            </a:r>
            <a:r>
              <a:rPr lang="ru-RU" sz="1600" dirty="0" err="1"/>
              <a:t>eb</a:t>
            </a:r>
            <a:r>
              <a:rPr lang="ru-RU" sz="1600" dirty="0"/>
              <a:t> </a:t>
            </a:r>
            <a:r>
              <a:rPr lang="ru-RU" sz="1600" dirty="0" err="1">
                <a:hlinkClick r:id="rId2"/>
              </a:rPr>
              <a:t>www.tns-global</a:t>
            </a:r>
            <a:r>
              <a:rPr lang="ru-RU" sz="1600" dirty="0">
                <a:hlinkClick r:id="rId2"/>
              </a:rPr>
              <a:t>.</a:t>
            </a:r>
            <a:r>
              <a:rPr lang="en-US" sz="1600" dirty="0" err="1">
                <a:hlinkClick r:id="rId2"/>
              </a:rPr>
              <a:t>ru</a:t>
            </a:r>
            <a:r>
              <a:rPr lang="ru-RU" sz="2400" dirty="0"/>
              <a:t>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ru-RU" sz="2400" dirty="0"/>
              <a:t>Количество </a:t>
            </a:r>
            <a:r>
              <a:rPr lang="ru-RU" sz="2400" dirty="0" err="1" smtClean="0"/>
              <a:t>Интернет-пользователей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2000" dirty="0" smtClean="0">
                <a:solidFill>
                  <a:schemeClr val="accent1"/>
                </a:solidFill>
              </a:rPr>
              <a:t>Март'14, </a:t>
            </a:r>
            <a:r>
              <a:rPr lang="ru-RU" sz="2000" dirty="0">
                <a:solidFill>
                  <a:schemeClr val="accent1"/>
                </a:solidFill>
              </a:rPr>
              <a:t>в млн.чел. и в % от населения 12+ лет</a:t>
            </a:r>
          </a:p>
        </p:txBody>
      </p:sp>
      <p:graphicFrame>
        <p:nvGraphicFramePr>
          <p:cNvPr id="11" name="Object 2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551827952"/>
              </p:ext>
            </p:extLst>
          </p:nvPr>
        </p:nvGraphicFramePr>
        <p:xfrm>
          <a:off x="331788" y="2039938"/>
          <a:ext cx="8470900" cy="4175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019675" y="1752600"/>
            <a:ext cx="3209925" cy="4572000"/>
            <a:chOff x="3024" y="1104"/>
            <a:chExt cx="2022" cy="2880"/>
          </a:xfrm>
        </p:grpSpPr>
        <p:sp>
          <p:nvSpPr>
            <p:cNvPr id="30725" name="AutoShape 8"/>
            <p:cNvSpPr>
              <a:spLocks noChangeArrowheads="1"/>
            </p:cNvSpPr>
            <p:nvPr/>
          </p:nvSpPr>
          <p:spPr bwMode="auto">
            <a:xfrm>
              <a:off x="3024" y="1104"/>
              <a:ext cx="2022" cy="2880"/>
            </a:xfrm>
            <a:prstGeom prst="roundRect">
              <a:avLst>
                <a:gd name="adj" fmla="val 16667"/>
              </a:avLst>
            </a:prstGeom>
            <a:noFill/>
            <a:ln w="3175" algn="ctr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30726" name="Rectangle 9"/>
            <p:cNvSpPr>
              <a:spLocks noChangeArrowheads="1"/>
            </p:cNvSpPr>
            <p:nvPr/>
          </p:nvSpPr>
          <p:spPr bwMode="auto">
            <a:xfrm>
              <a:off x="3676" y="1162"/>
              <a:ext cx="718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ru-RU" sz="1400"/>
                <a:t>В НЕДЕЛЮ</a:t>
              </a:r>
            </a:p>
          </p:txBody>
        </p:sp>
      </p:grpSp>
      <p:sp>
        <p:nvSpPr>
          <p:cNvPr id="30727" name="Rectangle 10"/>
          <p:cNvSpPr>
            <a:spLocks noChangeArrowheads="1"/>
          </p:cNvSpPr>
          <p:nvPr/>
        </p:nvSpPr>
        <p:spPr bwMode="auto">
          <a:xfrm>
            <a:off x="539750" y="1314450"/>
            <a:ext cx="53927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1600"/>
              <a:t>ПОЛЬЗУЮТСЯ </a:t>
            </a:r>
            <a:r>
              <a:rPr lang="ru-RU" sz="1600" smtClean="0"/>
              <a:t>ИНТЕРНЕТОМ </a:t>
            </a:r>
            <a:r>
              <a:rPr lang="ru-RU" sz="1600" dirty="0"/>
              <a:t>ХОТЯ БЫ </a:t>
            </a:r>
            <a:r>
              <a:rPr lang="ru-RU" sz="1600"/>
              <a:t>ОДИН </a:t>
            </a:r>
            <a:r>
              <a:rPr lang="ru-RU" sz="1600" smtClean="0"/>
              <a:t>РАЗ</a:t>
            </a:r>
            <a:r>
              <a:rPr lang="ru-RU" sz="1600" dirty="0"/>
              <a:t>…</a:t>
            </a: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215056" y="1752600"/>
            <a:ext cx="3209925" cy="4572000"/>
            <a:chOff x="3024" y="1104"/>
            <a:chExt cx="2022" cy="2880"/>
          </a:xfrm>
        </p:grpSpPr>
        <p:sp>
          <p:nvSpPr>
            <p:cNvPr id="30729" name="AutoShape 8"/>
            <p:cNvSpPr>
              <a:spLocks noChangeArrowheads="1"/>
            </p:cNvSpPr>
            <p:nvPr/>
          </p:nvSpPr>
          <p:spPr bwMode="auto">
            <a:xfrm>
              <a:off x="3024" y="1104"/>
              <a:ext cx="2022" cy="2880"/>
            </a:xfrm>
            <a:prstGeom prst="roundRect">
              <a:avLst>
                <a:gd name="adj" fmla="val 16667"/>
              </a:avLst>
            </a:prstGeom>
            <a:noFill/>
            <a:ln w="3175" algn="ctr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30730" name="Rectangle 9"/>
            <p:cNvSpPr>
              <a:spLocks noChangeArrowheads="1"/>
            </p:cNvSpPr>
            <p:nvPr/>
          </p:nvSpPr>
          <p:spPr bwMode="auto">
            <a:xfrm>
              <a:off x="3720" y="1162"/>
              <a:ext cx="635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ru-RU" sz="1400"/>
                <a:t>В МЕСЯЦ</a:t>
              </a:r>
            </a:p>
          </p:txBody>
        </p:sp>
      </p:grpSp>
      <p:sp>
        <p:nvSpPr>
          <p:cNvPr id="12" name="Номер слайда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2400"/>
              <a:t>Динамика </a:t>
            </a:r>
            <a:r>
              <a:rPr lang="ru-RU" sz="2400" smtClean="0"/>
              <a:t>аудитории Интернета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en-US" sz="2000" dirty="0">
                <a:solidFill>
                  <a:schemeClr val="accent1"/>
                </a:solidFill>
              </a:rPr>
              <a:t>Monthly Reach</a:t>
            </a:r>
            <a:r>
              <a:rPr lang="ru-RU" sz="2000" dirty="0">
                <a:solidFill>
                  <a:schemeClr val="accent1"/>
                </a:solidFill>
              </a:rPr>
              <a:t>%,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7709216"/>
              </p:ext>
            </p:extLst>
          </p:nvPr>
        </p:nvGraphicFramePr>
        <p:xfrm>
          <a:off x="307401" y="1388999"/>
          <a:ext cx="8659688" cy="4956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49263" y="77788"/>
            <a:ext cx="8435975" cy="1017587"/>
          </a:xfrm>
        </p:spPr>
        <p:txBody>
          <a:bodyPr/>
          <a:lstStyle/>
          <a:p>
            <a:r>
              <a:rPr lang="ru-RU" sz="2400" dirty="0"/>
              <a:t>Место использования </a:t>
            </a:r>
            <a:r>
              <a:rPr lang="ru-RU" sz="2400" dirty="0" smtClean="0"/>
              <a:t>Интернета с компьютера</a:t>
            </a:r>
            <a:r>
              <a:rPr lang="en-US" sz="2400" dirty="0" smtClean="0"/>
              <a:t>/</a:t>
            </a:r>
            <a:r>
              <a:rPr lang="ru-RU" sz="2400" dirty="0" smtClean="0"/>
              <a:t>ноутбука</a:t>
            </a: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sz="2000" dirty="0" smtClean="0">
                <a:solidFill>
                  <a:schemeClr val="accent1"/>
                </a:solidFill>
              </a:rPr>
              <a:t>Март'14, </a:t>
            </a:r>
            <a:r>
              <a:rPr lang="ru-RU" sz="2000" dirty="0">
                <a:solidFill>
                  <a:schemeClr val="accent1"/>
                </a:solidFill>
              </a:rPr>
              <a:t>% от </a:t>
            </a:r>
            <a:r>
              <a:rPr lang="en-US" sz="2000" dirty="0">
                <a:solidFill>
                  <a:schemeClr val="accent1"/>
                </a:solidFill>
              </a:rPr>
              <a:t>Monthly Reach</a:t>
            </a:r>
            <a:r>
              <a:rPr lang="ru-RU" sz="2000" dirty="0">
                <a:solidFill>
                  <a:schemeClr val="accent1"/>
                </a:solidFill>
              </a:rPr>
              <a:t>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graphicFrame>
        <p:nvGraphicFramePr>
          <p:cNvPr id="22" name="Object 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44688118"/>
              </p:ext>
            </p:extLst>
          </p:nvPr>
        </p:nvGraphicFramePr>
        <p:xfrm>
          <a:off x="-1230717" y="1539875"/>
          <a:ext cx="5185180" cy="442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6227763" y="5943600"/>
            <a:ext cx="2763837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900" dirty="0"/>
              <a:t>% от </a:t>
            </a:r>
            <a:r>
              <a:rPr lang="ru-RU" sz="900"/>
              <a:t>всей </a:t>
            </a:r>
            <a:r>
              <a:rPr lang="ru-RU" sz="900" smtClean="0"/>
              <a:t>аудитории Интернета </a:t>
            </a:r>
            <a:r>
              <a:rPr lang="ru-RU" sz="900" dirty="0"/>
              <a:t>12+ лет</a:t>
            </a:r>
          </a:p>
        </p:txBody>
      </p:sp>
      <p:sp>
        <p:nvSpPr>
          <p:cNvPr id="301065" name="Rectangle 9"/>
          <p:cNvSpPr>
            <a:spLocks noChangeArrowheads="1"/>
          </p:cNvSpPr>
          <p:nvPr/>
        </p:nvSpPr>
        <p:spPr bwMode="auto">
          <a:xfrm>
            <a:off x="6096000" y="5986463"/>
            <a:ext cx="125413" cy="1238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74510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301066" name="Rectangle 10"/>
          <p:cNvSpPr>
            <a:spLocks noChangeArrowheads="1"/>
          </p:cNvSpPr>
          <p:nvPr/>
        </p:nvSpPr>
        <p:spPr bwMode="auto">
          <a:xfrm>
            <a:off x="6096000" y="6153150"/>
            <a:ext cx="125413" cy="123825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50000">
                <a:schemeClr val="tx2">
                  <a:gamma/>
                  <a:tint val="74510"/>
                  <a:invGamma/>
                </a:schemeClr>
              </a:gs>
              <a:gs pos="100000">
                <a:schemeClr val="tx2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5791200" y="5943600"/>
            <a:ext cx="3048000" cy="381000"/>
          </a:xfrm>
          <a:prstGeom prst="rect">
            <a:avLst/>
          </a:prstGeom>
          <a:noFill/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6227763" y="6124575"/>
            <a:ext cx="2763837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900" dirty="0"/>
              <a:t>% </a:t>
            </a:r>
            <a:r>
              <a:rPr lang="ru-RU" sz="900"/>
              <a:t>от </a:t>
            </a:r>
            <a:r>
              <a:rPr lang="ru-RU" sz="900" smtClean="0"/>
              <a:t>работающей аудитории Интернета</a:t>
            </a:r>
            <a:endParaRPr lang="ru-RU" sz="900" dirty="0"/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1773238" y="1357313"/>
            <a:ext cx="19431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 dirty="0" smtClean="0"/>
              <a:t>Россия </a:t>
            </a:r>
            <a:r>
              <a:rPr lang="ru-RU" sz="1200" b="1" dirty="0"/>
              <a:t>100 000+</a:t>
            </a:r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4187824" y="1357313"/>
            <a:ext cx="13335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 dirty="0"/>
              <a:t>Москва</a:t>
            </a:r>
          </a:p>
        </p:txBody>
      </p:sp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6616700" y="1357313"/>
            <a:ext cx="19431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 dirty="0"/>
              <a:t>С.-</a:t>
            </a:r>
            <a:r>
              <a:rPr lang="ru-RU" sz="1200" b="1" dirty="0" smtClean="0"/>
              <a:t>Петербург</a:t>
            </a:r>
            <a:endParaRPr lang="ru-RU" sz="1200" b="1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5</a:t>
            </a:fld>
            <a:endParaRPr lang="ru-RU"/>
          </a:p>
        </p:txBody>
      </p:sp>
      <p:graphicFrame>
        <p:nvGraphicFramePr>
          <p:cNvPr id="24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953157"/>
              </p:ext>
            </p:extLst>
          </p:nvPr>
        </p:nvGraphicFramePr>
        <p:xfrm>
          <a:off x="3516313" y="1539875"/>
          <a:ext cx="5185180" cy="442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5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0311559"/>
              </p:ext>
            </p:extLst>
          </p:nvPr>
        </p:nvGraphicFramePr>
        <p:xfrm>
          <a:off x="1123748" y="1539875"/>
          <a:ext cx="5185180" cy="442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400" dirty="0" err="1"/>
              <a:t>Стаж</a:t>
            </a:r>
            <a:r>
              <a:rPr lang="en-US" sz="2400" dirty="0"/>
              <a:t> </a:t>
            </a:r>
            <a:r>
              <a:rPr lang="en-US" sz="2400" dirty="0" err="1"/>
              <a:t>пользования</a:t>
            </a:r>
            <a:r>
              <a:rPr lang="en-US" sz="2400" dirty="0"/>
              <a:t> </a:t>
            </a:r>
            <a:r>
              <a:rPr lang="en-US" sz="2400" dirty="0" err="1" smtClean="0"/>
              <a:t>Интернетом</a:t>
            </a:r>
            <a:r>
              <a:rPr lang="en-US" sz="2400" dirty="0" smtClean="0"/>
              <a:t>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000" dirty="0" smtClean="0">
                <a:solidFill>
                  <a:schemeClr val="accent1"/>
                </a:solidFill>
              </a:rPr>
              <a:t>Март'14, </a:t>
            </a:r>
            <a:r>
              <a:rPr lang="ru-RU" sz="2000" dirty="0">
                <a:solidFill>
                  <a:schemeClr val="accent1"/>
                </a:solidFill>
              </a:rPr>
              <a:t>% от </a:t>
            </a:r>
            <a:r>
              <a:rPr lang="en-US" sz="2000" dirty="0">
                <a:solidFill>
                  <a:schemeClr val="accent1"/>
                </a:solidFill>
              </a:rPr>
              <a:t>Monthly Reach</a:t>
            </a:r>
            <a:r>
              <a:rPr lang="ru-RU" sz="2000" dirty="0">
                <a:solidFill>
                  <a:schemeClr val="accent1"/>
                </a:solidFill>
              </a:rPr>
              <a:t>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5283222"/>
              </p:ext>
            </p:extLst>
          </p:nvPr>
        </p:nvGraphicFramePr>
        <p:xfrm>
          <a:off x="560388" y="1392238"/>
          <a:ext cx="8021637" cy="478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900113" y="6453188"/>
            <a:ext cx="5688012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 i="1" dirty="0" smtClean="0">
                <a:solidFill>
                  <a:srgbClr val="6E6E6E"/>
                </a:solidFill>
              </a:rPr>
              <a:t>Стаж пользования Интернетом рассчитывается среди пользователей, выходивших в Интернет через компьютер или ноутбук за последний месяц.</a:t>
            </a:r>
            <a:endParaRPr lang="ru-RU" sz="1000" i="1" dirty="0">
              <a:solidFill>
                <a:srgbClr val="6E6E6E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2400" dirty="0"/>
              <a:t>Количество </a:t>
            </a:r>
            <a:r>
              <a:rPr lang="ru-RU" sz="2400" dirty="0" smtClean="0"/>
              <a:t>компьютеров</a:t>
            </a:r>
            <a:r>
              <a:rPr lang="ru-RU" sz="2400" dirty="0"/>
              <a:t>, используемых для выхода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/>
              <a:t>в </a:t>
            </a:r>
            <a:r>
              <a:rPr lang="ru-RU" sz="2400" dirty="0" smtClean="0"/>
              <a:t>Интернет </a:t>
            </a:r>
            <a:r>
              <a:rPr lang="ru-RU" sz="2400" dirty="0"/>
              <a:t>за месяц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000" dirty="0" smtClean="0">
                <a:solidFill>
                  <a:schemeClr val="accent1"/>
                </a:solidFill>
              </a:rPr>
              <a:t>Март'14, </a:t>
            </a:r>
            <a:r>
              <a:rPr lang="ru-RU" sz="2000" dirty="0">
                <a:solidFill>
                  <a:schemeClr val="accent1"/>
                </a:solidFill>
              </a:rPr>
              <a:t>% от </a:t>
            </a:r>
            <a:r>
              <a:rPr lang="en-US" sz="2000" dirty="0">
                <a:solidFill>
                  <a:schemeClr val="accent1"/>
                </a:solidFill>
              </a:rPr>
              <a:t>Monthly Reach</a:t>
            </a:r>
            <a:r>
              <a:rPr lang="ru-RU" sz="2000" dirty="0">
                <a:solidFill>
                  <a:schemeClr val="accent1"/>
                </a:solidFill>
              </a:rPr>
              <a:t> дома / на </a:t>
            </a:r>
            <a:r>
              <a:rPr lang="ru-RU" sz="2000" dirty="0" smtClean="0">
                <a:solidFill>
                  <a:schemeClr val="accent1"/>
                </a:solidFill>
              </a:rPr>
              <a:t>работе</a:t>
            </a:r>
            <a:r>
              <a:rPr lang="ru-RU" sz="2000" dirty="0">
                <a:solidFill>
                  <a:schemeClr val="accent1"/>
                </a:solidFill>
              </a:rPr>
              <a:t>, 12+ лет</a:t>
            </a:r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565432423"/>
              </p:ext>
            </p:extLst>
          </p:nvPr>
        </p:nvGraphicFramePr>
        <p:xfrm>
          <a:off x="446088" y="1247775"/>
          <a:ext cx="7486650" cy="4932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E751D-E951-4694-8146-B30152F8B55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1254534"/>
              </p:ext>
            </p:extLst>
          </p:nvPr>
        </p:nvGraphicFramePr>
        <p:xfrm>
          <a:off x="5586413" y="1824038"/>
          <a:ext cx="3378075" cy="4360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6199365"/>
              </p:ext>
            </p:extLst>
          </p:nvPr>
        </p:nvGraphicFramePr>
        <p:xfrm>
          <a:off x="2916363" y="1824038"/>
          <a:ext cx="3378075" cy="4360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9396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z="2400" dirty="0"/>
              <a:t>Количество пользователей </a:t>
            </a:r>
            <a:r>
              <a:rPr lang="ru-RU" sz="2400" dirty="0" smtClean="0"/>
              <a:t>Интернета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 smtClean="0"/>
              <a:t>внутри половозрастных групп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000" dirty="0" smtClean="0">
                <a:solidFill>
                  <a:schemeClr val="accent1"/>
                </a:solidFill>
              </a:rPr>
              <a:t>Март'14, </a:t>
            </a:r>
            <a:r>
              <a:rPr lang="en-US" sz="2000" dirty="0" smtClean="0">
                <a:solidFill>
                  <a:schemeClr val="accent1"/>
                </a:solidFill>
              </a:rPr>
              <a:t>Monthly Reach</a:t>
            </a:r>
            <a:r>
              <a:rPr lang="ru-RU" sz="2000" dirty="0" smtClean="0">
                <a:solidFill>
                  <a:schemeClr val="accent1"/>
                </a:solidFill>
              </a:rPr>
              <a:t>% и </a:t>
            </a:r>
            <a:r>
              <a:rPr lang="ru-RU" sz="2000" dirty="0">
                <a:solidFill>
                  <a:schemeClr val="accent1"/>
                </a:solidFill>
              </a:rPr>
              <a:t>тыс.чел.,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sp>
        <p:nvSpPr>
          <p:cNvPr id="59397" name="Text Box 4"/>
          <p:cNvSpPr txBox="1">
            <a:spLocks noChangeArrowheads="1"/>
          </p:cNvSpPr>
          <p:nvPr/>
        </p:nvSpPr>
        <p:spPr bwMode="auto">
          <a:xfrm>
            <a:off x="990600" y="1377950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Россия 100 000+</a:t>
            </a:r>
            <a:endParaRPr lang="ru-RU" sz="1600" dirty="0"/>
          </a:p>
        </p:txBody>
      </p:sp>
      <p:sp>
        <p:nvSpPr>
          <p:cNvPr id="59398" name="Text Box 5"/>
          <p:cNvSpPr txBox="1">
            <a:spLocks noChangeArrowheads="1"/>
          </p:cNvSpPr>
          <p:nvPr/>
        </p:nvSpPr>
        <p:spPr bwMode="auto">
          <a:xfrm>
            <a:off x="3810000" y="1384300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Москва</a:t>
            </a:r>
            <a:endParaRPr lang="ru-RU" sz="1600" dirty="0"/>
          </a:p>
        </p:txBody>
      </p:sp>
      <p:sp>
        <p:nvSpPr>
          <p:cNvPr id="59399" name="Line 7"/>
          <p:cNvSpPr>
            <a:spLocks noChangeShapeType="1"/>
          </p:cNvSpPr>
          <p:nvPr/>
        </p:nvSpPr>
        <p:spPr bwMode="auto">
          <a:xfrm>
            <a:off x="225425" y="1771650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>
            <a:off x="231775" y="2132013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16" name="Objec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79523"/>
              </p:ext>
            </p:extLst>
          </p:nvPr>
        </p:nvGraphicFramePr>
        <p:xfrm>
          <a:off x="179512" y="1824038"/>
          <a:ext cx="3480491" cy="4360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9402" name="Line 10"/>
          <p:cNvSpPr>
            <a:spLocks noChangeShapeType="1"/>
          </p:cNvSpPr>
          <p:nvPr/>
        </p:nvSpPr>
        <p:spPr bwMode="auto">
          <a:xfrm rot="5400000">
            <a:off x="1348332" y="3849688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9403" name="Line 7"/>
          <p:cNvSpPr>
            <a:spLocks noChangeShapeType="1"/>
          </p:cNvSpPr>
          <p:nvPr/>
        </p:nvSpPr>
        <p:spPr bwMode="auto">
          <a:xfrm>
            <a:off x="225425" y="4143375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9404" name="Line 10"/>
          <p:cNvSpPr>
            <a:spLocks noChangeShapeType="1"/>
          </p:cNvSpPr>
          <p:nvPr/>
        </p:nvSpPr>
        <p:spPr bwMode="auto">
          <a:xfrm rot="5400000">
            <a:off x="4015333" y="3849688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9405" name="Text Box 5"/>
          <p:cNvSpPr txBox="1">
            <a:spLocks noChangeArrowheads="1"/>
          </p:cNvSpPr>
          <p:nvPr/>
        </p:nvSpPr>
        <p:spPr bwMode="auto">
          <a:xfrm>
            <a:off x="6438900" y="1387475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С.-Петербург</a:t>
            </a:r>
            <a:endParaRPr lang="ru-RU" sz="1600" dirty="0"/>
          </a:p>
        </p:txBody>
      </p:sp>
      <p:sp>
        <p:nvSpPr>
          <p:cNvPr id="59" name="Номер слайда 5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DB442-F2F6-46EE-8917-F2B49254014C}" type="slidenum">
              <a:rPr lang="ru-RU" smtClean="0"/>
              <a:pPr/>
              <a:t>8</a:t>
            </a:fld>
            <a:endParaRPr lang="ru-RU"/>
          </a:p>
        </p:txBody>
      </p:sp>
      <p:grpSp>
        <p:nvGrpSpPr>
          <p:cNvPr id="63" name="Группа 62"/>
          <p:cNvGrpSpPr/>
          <p:nvPr/>
        </p:nvGrpSpPr>
        <p:grpSpPr>
          <a:xfrm>
            <a:off x="2979596" y="1898726"/>
            <a:ext cx="656300" cy="4194906"/>
            <a:chOff x="3617789" y="1898726"/>
            <a:chExt cx="656300" cy="4194906"/>
          </a:xfrm>
        </p:grpSpPr>
        <p:sp>
          <p:nvSpPr>
            <p:cNvPr id="78" name="Text Box 1"/>
            <p:cNvSpPr txBox="1">
              <a:spLocks noChangeArrowheads="1"/>
            </p:cNvSpPr>
            <p:nvPr/>
          </p:nvSpPr>
          <p:spPr bwMode="auto">
            <a:xfrm>
              <a:off x="3617789" y="1898726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93" name="Text Box 2"/>
            <p:cNvSpPr txBox="1">
              <a:spLocks noChangeArrowheads="1"/>
            </p:cNvSpPr>
            <p:nvPr/>
          </p:nvSpPr>
          <p:spPr bwMode="auto">
            <a:xfrm>
              <a:off x="3617789" y="21854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4" name="Text Box 2"/>
            <p:cNvSpPr txBox="1">
              <a:spLocks noChangeArrowheads="1"/>
            </p:cNvSpPr>
            <p:nvPr/>
          </p:nvSpPr>
          <p:spPr bwMode="auto">
            <a:xfrm>
              <a:off x="3617789" y="247226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5" name="Text Box 2"/>
            <p:cNvSpPr txBox="1">
              <a:spLocks noChangeArrowheads="1"/>
            </p:cNvSpPr>
            <p:nvPr/>
          </p:nvSpPr>
          <p:spPr bwMode="auto">
            <a:xfrm>
              <a:off x="3617789" y="27590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6" name="Text Box 2"/>
            <p:cNvSpPr txBox="1">
              <a:spLocks noChangeArrowheads="1"/>
            </p:cNvSpPr>
            <p:nvPr/>
          </p:nvSpPr>
          <p:spPr bwMode="auto">
            <a:xfrm>
              <a:off x="3617789" y="304579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7" name="Text Box 2"/>
            <p:cNvSpPr txBox="1">
              <a:spLocks noChangeArrowheads="1"/>
            </p:cNvSpPr>
            <p:nvPr/>
          </p:nvSpPr>
          <p:spPr bwMode="auto">
            <a:xfrm>
              <a:off x="3617789" y="390610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8" name="Text Box 2"/>
            <p:cNvSpPr txBox="1">
              <a:spLocks noChangeArrowheads="1"/>
            </p:cNvSpPr>
            <p:nvPr/>
          </p:nvSpPr>
          <p:spPr bwMode="auto">
            <a:xfrm>
              <a:off x="3617789" y="419287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99" name="Text Box 2"/>
            <p:cNvSpPr txBox="1">
              <a:spLocks noChangeArrowheads="1"/>
            </p:cNvSpPr>
            <p:nvPr/>
          </p:nvSpPr>
          <p:spPr bwMode="auto">
            <a:xfrm>
              <a:off x="3617789" y="447964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0" name="Text Box 2"/>
            <p:cNvSpPr txBox="1">
              <a:spLocks noChangeArrowheads="1"/>
            </p:cNvSpPr>
            <p:nvPr/>
          </p:nvSpPr>
          <p:spPr bwMode="auto">
            <a:xfrm>
              <a:off x="3617789" y="47664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1" name="Text Box 2"/>
            <p:cNvSpPr txBox="1">
              <a:spLocks noChangeArrowheads="1"/>
            </p:cNvSpPr>
            <p:nvPr/>
          </p:nvSpPr>
          <p:spPr bwMode="auto">
            <a:xfrm>
              <a:off x="3617789" y="505317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2" name="Text Box 2"/>
            <p:cNvSpPr txBox="1">
              <a:spLocks noChangeArrowheads="1"/>
            </p:cNvSpPr>
            <p:nvPr/>
          </p:nvSpPr>
          <p:spPr bwMode="auto">
            <a:xfrm>
              <a:off x="3617789" y="533994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3" name="Text Box 2"/>
            <p:cNvSpPr txBox="1">
              <a:spLocks noChangeArrowheads="1"/>
            </p:cNvSpPr>
            <p:nvPr/>
          </p:nvSpPr>
          <p:spPr bwMode="auto">
            <a:xfrm>
              <a:off x="3617789" y="562671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4" name="Text Box 2"/>
            <p:cNvSpPr txBox="1">
              <a:spLocks noChangeArrowheads="1"/>
            </p:cNvSpPr>
            <p:nvPr/>
          </p:nvSpPr>
          <p:spPr bwMode="auto">
            <a:xfrm>
              <a:off x="3617789" y="591348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5" name="Text Box 2"/>
            <p:cNvSpPr txBox="1">
              <a:spLocks noChangeArrowheads="1"/>
            </p:cNvSpPr>
            <p:nvPr/>
          </p:nvSpPr>
          <p:spPr bwMode="auto">
            <a:xfrm>
              <a:off x="3617789" y="333256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06" name="Text Box 2"/>
            <p:cNvSpPr txBox="1">
              <a:spLocks noChangeArrowheads="1"/>
            </p:cNvSpPr>
            <p:nvPr/>
          </p:nvSpPr>
          <p:spPr bwMode="auto">
            <a:xfrm>
              <a:off x="3617789" y="36193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109" name="Таблица 1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375667"/>
              </p:ext>
            </p:extLst>
          </p:nvPr>
        </p:nvGraphicFramePr>
        <p:xfrm>
          <a:off x="2915816" y="1854155"/>
          <a:ext cx="792087" cy="429912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45 330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1 789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3 737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6 086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4 312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3 172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1 679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745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1 682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3 865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6 294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4 829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3 896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2 417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828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110" name="Группа 109"/>
          <p:cNvGrpSpPr/>
          <p:nvPr/>
        </p:nvGrpSpPr>
        <p:grpSpPr>
          <a:xfrm>
            <a:off x="5742790" y="1898726"/>
            <a:ext cx="656300" cy="4194906"/>
            <a:chOff x="3617789" y="1898726"/>
            <a:chExt cx="656300" cy="4194906"/>
          </a:xfrm>
        </p:grpSpPr>
        <p:sp>
          <p:nvSpPr>
            <p:cNvPr id="111" name="Text Box 1"/>
            <p:cNvSpPr txBox="1">
              <a:spLocks noChangeArrowheads="1"/>
            </p:cNvSpPr>
            <p:nvPr/>
          </p:nvSpPr>
          <p:spPr bwMode="auto">
            <a:xfrm>
              <a:off x="3617789" y="1898726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112" name="Text Box 2"/>
            <p:cNvSpPr txBox="1">
              <a:spLocks noChangeArrowheads="1"/>
            </p:cNvSpPr>
            <p:nvPr/>
          </p:nvSpPr>
          <p:spPr bwMode="auto">
            <a:xfrm>
              <a:off x="3617789" y="21854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3" name="Text Box 2"/>
            <p:cNvSpPr txBox="1">
              <a:spLocks noChangeArrowheads="1"/>
            </p:cNvSpPr>
            <p:nvPr/>
          </p:nvSpPr>
          <p:spPr bwMode="auto">
            <a:xfrm>
              <a:off x="3617789" y="247226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4" name="Text Box 2"/>
            <p:cNvSpPr txBox="1">
              <a:spLocks noChangeArrowheads="1"/>
            </p:cNvSpPr>
            <p:nvPr/>
          </p:nvSpPr>
          <p:spPr bwMode="auto">
            <a:xfrm>
              <a:off x="3617789" y="27590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5" name="Text Box 2"/>
            <p:cNvSpPr txBox="1">
              <a:spLocks noChangeArrowheads="1"/>
            </p:cNvSpPr>
            <p:nvPr/>
          </p:nvSpPr>
          <p:spPr bwMode="auto">
            <a:xfrm>
              <a:off x="3617789" y="304579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6" name="Text Box 2"/>
            <p:cNvSpPr txBox="1">
              <a:spLocks noChangeArrowheads="1"/>
            </p:cNvSpPr>
            <p:nvPr/>
          </p:nvSpPr>
          <p:spPr bwMode="auto">
            <a:xfrm>
              <a:off x="3617789" y="390610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7" name="Text Box 2"/>
            <p:cNvSpPr txBox="1">
              <a:spLocks noChangeArrowheads="1"/>
            </p:cNvSpPr>
            <p:nvPr/>
          </p:nvSpPr>
          <p:spPr bwMode="auto">
            <a:xfrm>
              <a:off x="3617789" y="419287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8" name="Text Box 2"/>
            <p:cNvSpPr txBox="1">
              <a:spLocks noChangeArrowheads="1"/>
            </p:cNvSpPr>
            <p:nvPr/>
          </p:nvSpPr>
          <p:spPr bwMode="auto">
            <a:xfrm>
              <a:off x="3617789" y="447964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19" name="Text Box 2"/>
            <p:cNvSpPr txBox="1">
              <a:spLocks noChangeArrowheads="1"/>
            </p:cNvSpPr>
            <p:nvPr/>
          </p:nvSpPr>
          <p:spPr bwMode="auto">
            <a:xfrm>
              <a:off x="3617789" y="47664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0" name="Text Box 2"/>
            <p:cNvSpPr txBox="1">
              <a:spLocks noChangeArrowheads="1"/>
            </p:cNvSpPr>
            <p:nvPr/>
          </p:nvSpPr>
          <p:spPr bwMode="auto">
            <a:xfrm>
              <a:off x="3617789" y="505317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1" name="Text Box 2"/>
            <p:cNvSpPr txBox="1">
              <a:spLocks noChangeArrowheads="1"/>
            </p:cNvSpPr>
            <p:nvPr/>
          </p:nvSpPr>
          <p:spPr bwMode="auto">
            <a:xfrm>
              <a:off x="3617789" y="533994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2" name="Text Box 2"/>
            <p:cNvSpPr txBox="1">
              <a:spLocks noChangeArrowheads="1"/>
            </p:cNvSpPr>
            <p:nvPr/>
          </p:nvSpPr>
          <p:spPr bwMode="auto">
            <a:xfrm>
              <a:off x="3617789" y="562671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3" name="Text Box 2"/>
            <p:cNvSpPr txBox="1">
              <a:spLocks noChangeArrowheads="1"/>
            </p:cNvSpPr>
            <p:nvPr/>
          </p:nvSpPr>
          <p:spPr bwMode="auto">
            <a:xfrm>
              <a:off x="3617789" y="591348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4" name="Text Box 2"/>
            <p:cNvSpPr txBox="1">
              <a:spLocks noChangeArrowheads="1"/>
            </p:cNvSpPr>
            <p:nvPr/>
          </p:nvSpPr>
          <p:spPr bwMode="auto">
            <a:xfrm>
              <a:off x="3617789" y="333256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25" name="Text Box 2"/>
            <p:cNvSpPr txBox="1">
              <a:spLocks noChangeArrowheads="1"/>
            </p:cNvSpPr>
            <p:nvPr/>
          </p:nvSpPr>
          <p:spPr bwMode="auto">
            <a:xfrm>
              <a:off x="3617789" y="36193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126" name="Таблица 1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375667"/>
              </p:ext>
            </p:extLst>
          </p:nvPr>
        </p:nvGraphicFramePr>
        <p:xfrm>
          <a:off x="5670782" y="1854155"/>
          <a:ext cx="792087" cy="429912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8 158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273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502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981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848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670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435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234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252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528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1 068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865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779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478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246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129" name="Группа 128"/>
          <p:cNvGrpSpPr/>
          <p:nvPr/>
        </p:nvGrpSpPr>
        <p:grpSpPr>
          <a:xfrm>
            <a:off x="8389527" y="1898726"/>
            <a:ext cx="656300" cy="4194906"/>
            <a:chOff x="3617789" y="1898726"/>
            <a:chExt cx="656300" cy="4194906"/>
          </a:xfrm>
        </p:grpSpPr>
        <p:sp>
          <p:nvSpPr>
            <p:cNvPr id="130" name="Text Box 1"/>
            <p:cNvSpPr txBox="1">
              <a:spLocks noChangeArrowheads="1"/>
            </p:cNvSpPr>
            <p:nvPr/>
          </p:nvSpPr>
          <p:spPr bwMode="auto">
            <a:xfrm>
              <a:off x="3617789" y="1898726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131" name="Text Box 2"/>
            <p:cNvSpPr txBox="1">
              <a:spLocks noChangeArrowheads="1"/>
            </p:cNvSpPr>
            <p:nvPr/>
          </p:nvSpPr>
          <p:spPr bwMode="auto">
            <a:xfrm>
              <a:off x="3617789" y="218549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2" name="Text Box 2"/>
            <p:cNvSpPr txBox="1">
              <a:spLocks noChangeArrowheads="1"/>
            </p:cNvSpPr>
            <p:nvPr/>
          </p:nvSpPr>
          <p:spPr bwMode="auto">
            <a:xfrm>
              <a:off x="3617789" y="247226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3" name="Text Box 2"/>
            <p:cNvSpPr txBox="1">
              <a:spLocks noChangeArrowheads="1"/>
            </p:cNvSpPr>
            <p:nvPr/>
          </p:nvSpPr>
          <p:spPr bwMode="auto">
            <a:xfrm>
              <a:off x="3617789" y="275902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4" name="Text Box 2"/>
            <p:cNvSpPr txBox="1">
              <a:spLocks noChangeArrowheads="1"/>
            </p:cNvSpPr>
            <p:nvPr/>
          </p:nvSpPr>
          <p:spPr bwMode="auto">
            <a:xfrm>
              <a:off x="3617789" y="304579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5" name="Text Box 2"/>
            <p:cNvSpPr txBox="1">
              <a:spLocks noChangeArrowheads="1"/>
            </p:cNvSpPr>
            <p:nvPr/>
          </p:nvSpPr>
          <p:spPr bwMode="auto">
            <a:xfrm>
              <a:off x="3617789" y="390610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6" name="Text Box 2"/>
            <p:cNvSpPr txBox="1">
              <a:spLocks noChangeArrowheads="1"/>
            </p:cNvSpPr>
            <p:nvPr/>
          </p:nvSpPr>
          <p:spPr bwMode="auto">
            <a:xfrm>
              <a:off x="3617789" y="419287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7" name="Text Box 2"/>
            <p:cNvSpPr txBox="1">
              <a:spLocks noChangeArrowheads="1"/>
            </p:cNvSpPr>
            <p:nvPr/>
          </p:nvSpPr>
          <p:spPr bwMode="auto">
            <a:xfrm>
              <a:off x="3617789" y="4479641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8" name="Text Box 2"/>
            <p:cNvSpPr txBox="1">
              <a:spLocks noChangeArrowheads="1"/>
            </p:cNvSpPr>
            <p:nvPr/>
          </p:nvSpPr>
          <p:spPr bwMode="auto">
            <a:xfrm>
              <a:off x="3617789" y="476641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39" name="Text Box 2"/>
            <p:cNvSpPr txBox="1">
              <a:spLocks noChangeArrowheads="1"/>
            </p:cNvSpPr>
            <p:nvPr/>
          </p:nvSpPr>
          <p:spPr bwMode="auto">
            <a:xfrm>
              <a:off x="3617789" y="505317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40" name="Text Box 2"/>
            <p:cNvSpPr txBox="1">
              <a:spLocks noChangeArrowheads="1"/>
            </p:cNvSpPr>
            <p:nvPr/>
          </p:nvSpPr>
          <p:spPr bwMode="auto">
            <a:xfrm>
              <a:off x="3617789" y="533994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41" name="Text Box 2"/>
            <p:cNvSpPr txBox="1">
              <a:spLocks noChangeArrowheads="1"/>
            </p:cNvSpPr>
            <p:nvPr/>
          </p:nvSpPr>
          <p:spPr bwMode="auto">
            <a:xfrm>
              <a:off x="3617789" y="562671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42" name="Text Box 2"/>
            <p:cNvSpPr txBox="1">
              <a:spLocks noChangeArrowheads="1"/>
            </p:cNvSpPr>
            <p:nvPr/>
          </p:nvSpPr>
          <p:spPr bwMode="auto">
            <a:xfrm>
              <a:off x="3617789" y="591348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43" name="Text Box 2"/>
            <p:cNvSpPr txBox="1">
              <a:spLocks noChangeArrowheads="1"/>
            </p:cNvSpPr>
            <p:nvPr/>
          </p:nvSpPr>
          <p:spPr bwMode="auto">
            <a:xfrm>
              <a:off x="3617789" y="333256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144" name="Text Box 2"/>
            <p:cNvSpPr txBox="1">
              <a:spLocks noChangeArrowheads="1"/>
            </p:cNvSpPr>
            <p:nvPr/>
          </p:nvSpPr>
          <p:spPr bwMode="auto">
            <a:xfrm>
              <a:off x="3617789" y="361933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145" name="Таблица 1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375667"/>
              </p:ext>
            </p:extLst>
          </p:nvPr>
        </p:nvGraphicFramePr>
        <p:xfrm>
          <a:off x="8325748" y="1854155"/>
          <a:ext cx="792087" cy="429912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3 401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107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250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428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337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262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133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110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100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253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442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353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304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232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66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92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6887273"/>
              </p:ext>
            </p:extLst>
          </p:nvPr>
        </p:nvGraphicFramePr>
        <p:xfrm>
          <a:off x="5702300" y="1824038"/>
          <a:ext cx="3194050" cy="4357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9857194"/>
              </p:ext>
            </p:extLst>
          </p:nvPr>
        </p:nvGraphicFramePr>
        <p:xfrm>
          <a:off x="3038475" y="1824038"/>
          <a:ext cx="3194050" cy="4357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1444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z="2400" dirty="0"/>
              <a:t>Количество пользователей </a:t>
            </a:r>
            <a:r>
              <a:rPr lang="ru-RU" sz="2400" dirty="0" smtClean="0"/>
              <a:t>Интернета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 smtClean="0"/>
              <a:t>внутри социально-демографических групп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000" dirty="0" smtClean="0">
                <a:solidFill>
                  <a:schemeClr val="accent1"/>
                </a:solidFill>
              </a:rPr>
              <a:t>Март'14, </a:t>
            </a:r>
            <a:r>
              <a:rPr lang="en-US" sz="2000" dirty="0" smtClean="0">
                <a:solidFill>
                  <a:schemeClr val="accent1"/>
                </a:solidFill>
              </a:rPr>
              <a:t>Monthly Reach</a:t>
            </a:r>
            <a:r>
              <a:rPr lang="ru-RU" sz="2000" dirty="0" smtClean="0">
                <a:solidFill>
                  <a:schemeClr val="accent1"/>
                </a:solidFill>
              </a:rPr>
              <a:t>% и </a:t>
            </a:r>
            <a:r>
              <a:rPr lang="ru-RU" sz="2000" dirty="0">
                <a:solidFill>
                  <a:schemeClr val="accent1"/>
                </a:solidFill>
              </a:rPr>
              <a:t>тыс.чел., 12+ лет</a:t>
            </a:r>
            <a:endParaRPr lang="en-GB" sz="2000" dirty="0">
              <a:solidFill>
                <a:schemeClr val="accent1"/>
              </a:solidFill>
            </a:endParaRPr>
          </a:p>
        </p:txBody>
      </p:sp>
      <p:graphicFrame>
        <p:nvGraphicFramePr>
          <p:cNvPr id="15" name="Object 4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71420169"/>
              </p:ext>
            </p:extLst>
          </p:nvPr>
        </p:nvGraphicFramePr>
        <p:xfrm>
          <a:off x="230188" y="1824038"/>
          <a:ext cx="3175000" cy="4344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1446" name="Line 7"/>
          <p:cNvSpPr>
            <a:spLocks noChangeShapeType="1"/>
          </p:cNvSpPr>
          <p:nvPr/>
        </p:nvSpPr>
        <p:spPr bwMode="auto">
          <a:xfrm>
            <a:off x="231775" y="2209800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1447" name="Line 8"/>
          <p:cNvSpPr>
            <a:spLocks noChangeShapeType="1"/>
          </p:cNvSpPr>
          <p:nvPr/>
        </p:nvSpPr>
        <p:spPr bwMode="auto">
          <a:xfrm rot="5400000">
            <a:off x="1304925" y="3849688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1448" name="Line 9"/>
          <p:cNvSpPr>
            <a:spLocks noChangeShapeType="1"/>
          </p:cNvSpPr>
          <p:nvPr/>
        </p:nvSpPr>
        <p:spPr bwMode="auto">
          <a:xfrm>
            <a:off x="231775" y="1804988"/>
            <a:ext cx="8816975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1449" name="Text Box 10"/>
          <p:cNvSpPr txBox="1">
            <a:spLocks noChangeArrowheads="1"/>
          </p:cNvSpPr>
          <p:nvPr/>
        </p:nvSpPr>
        <p:spPr bwMode="auto">
          <a:xfrm>
            <a:off x="1046163" y="1382713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Россия 100 000+</a:t>
            </a:r>
            <a:endParaRPr lang="ru-RU" sz="1600" dirty="0"/>
          </a:p>
        </p:txBody>
      </p:sp>
      <p:sp>
        <p:nvSpPr>
          <p:cNvPr id="61450" name="Text Box 11"/>
          <p:cNvSpPr txBox="1">
            <a:spLocks noChangeArrowheads="1"/>
          </p:cNvSpPr>
          <p:nvPr/>
        </p:nvSpPr>
        <p:spPr bwMode="auto">
          <a:xfrm>
            <a:off x="6616700" y="1382713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С.-Петербург</a:t>
            </a:r>
            <a:endParaRPr lang="ru-RU" sz="1600" dirty="0"/>
          </a:p>
        </p:txBody>
      </p:sp>
      <p:sp>
        <p:nvSpPr>
          <p:cNvPr id="61451" name="Text Box 11"/>
          <p:cNvSpPr txBox="1">
            <a:spLocks noChangeArrowheads="1"/>
          </p:cNvSpPr>
          <p:nvPr/>
        </p:nvSpPr>
        <p:spPr bwMode="auto">
          <a:xfrm>
            <a:off x="4000500" y="1382713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Москва</a:t>
            </a:r>
            <a:endParaRPr lang="ru-RU" sz="1600" dirty="0"/>
          </a:p>
        </p:txBody>
      </p:sp>
      <p:sp>
        <p:nvSpPr>
          <p:cNvPr id="61452" name="Line 8"/>
          <p:cNvSpPr>
            <a:spLocks noChangeShapeType="1"/>
          </p:cNvSpPr>
          <p:nvPr/>
        </p:nvSpPr>
        <p:spPr bwMode="auto">
          <a:xfrm rot="5400000">
            <a:off x="4087340" y="3876675"/>
            <a:ext cx="4857750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192058"/>
              </p:ext>
            </p:extLst>
          </p:nvPr>
        </p:nvGraphicFramePr>
        <p:xfrm>
          <a:off x="2843809" y="1873180"/>
          <a:ext cx="792087" cy="425619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45 330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5 852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7 881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5 355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8 683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6 281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3 741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1 893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4 241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17" name="Группа 16"/>
          <p:cNvGrpSpPr/>
          <p:nvPr/>
        </p:nvGrpSpPr>
        <p:grpSpPr>
          <a:xfrm>
            <a:off x="2907588" y="1974443"/>
            <a:ext cx="656300" cy="4037858"/>
            <a:chOff x="4553894" y="1927160"/>
            <a:chExt cx="656300" cy="3736350"/>
          </a:xfrm>
        </p:grpSpPr>
        <p:sp>
          <p:nvSpPr>
            <p:cNvPr id="18" name="Text Box 1"/>
            <p:cNvSpPr txBox="1">
              <a:spLocks noChangeArrowheads="1"/>
            </p:cNvSpPr>
            <p:nvPr/>
          </p:nvSpPr>
          <p:spPr bwMode="auto">
            <a:xfrm>
              <a:off x="4553895" y="1927160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4553894" y="272374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4553894" y="311797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4553894" y="351220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4553894" y="390643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 Box 2"/>
            <p:cNvSpPr txBox="1">
              <a:spLocks noChangeArrowheads="1"/>
            </p:cNvSpPr>
            <p:nvPr/>
          </p:nvSpPr>
          <p:spPr bwMode="auto">
            <a:xfrm>
              <a:off x="4553894" y="430066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4" name="Text Box 2"/>
            <p:cNvSpPr txBox="1">
              <a:spLocks noChangeArrowheads="1"/>
            </p:cNvSpPr>
            <p:nvPr/>
          </p:nvSpPr>
          <p:spPr bwMode="auto">
            <a:xfrm>
              <a:off x="4553894" y="469489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5" name="Text Box 2"/>
            <p:cNvSpPr txBox="1">
              <a:spLocks noChangeArrowheads="1"/>
            </p:cNvSpPr>
            <p:nvPr/>
          </p:nvSpPr>
          <p:spPr bwMode="auto">
            <a:xfrm>
              <a:off x="4553894" y="508913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26" name="Text Box 2"/>
            <p:cNvSpPr txBox="1">
              <a:spLocks noChangeArrowheads="1"/>
            </p:cNvSpPr>
            <p:nvPr/>
          </p:nvSpPr>
          <p:spPr bwMode="auto">
            <a:xfrm>
              <a:off x="4553894" y="548336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820580"/>
              </p:ext>
            </p:extLst>
          </p:nvPr>
        </p:nvGraphicFramePr>
        <p:xfrm>
          <a:off x="5652120" y="1873125"/>
          <a:ext cx="792087" cy="425619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8 158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1 111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1 765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1 178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1 335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843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812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295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565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28" name="Группа 27"/>
          <p:cNvGrpSpPr/>
          <p:nvPr/>
        </p:nvGrpSpPr>
        <p:grpSpPr>
          <a:xfrm>
            <a:off x="5715899" y="1974388"/>
            <a:ext cx="656300" cy="4037858"/>
            <a:chOff x="4553894" y="1927160"/>
            <a:chExt cx="656300" cy="3736350"/>
          </a:xfrm>
        </p:grpSpPr>
        <p:sp>
          <p:nvSpPr>
            <p:cNvPr id="29" name="Text Box 1"/>
            <p:cNvSpPr txBox="1">
              <a:spLocks noChangeArrowheads="1"/>
            </p:cNvSpPr>
            <p:nvPr/>
          </p:nvSpPr>
          <p:spPr bwMode="auto">
            <a:xfrm>
              <a:off x="4553895" y="1927160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30" name="Text Box 2"/>
            <p:cNvSpPr txBox="1">
              <a:spLocks noChangeArrowheads="1"/>
            </p:cNvSpPr>
            <p:nvPr/>
          </p:nvSpPr>
          <p:spPr bwMode="auto">
            <a:xfrm>
              <a:off x="4553894" y="272374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1" name="Text Box 2"/>
            <p:cNvSpPr txBox="1">
              <a:spLocks noChangeArrowheads="1"/>
            </p:cNvSpPr>
            <p:nvPr/>
          </p:nvSpPr>
          <p:spPr bwMode="auto">
            <a:xfrm>
              <a:off x="4553894" y="311797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2" name="Text Box 2"/>
            <p:cNvSpPr txBox="1">
              <a:spLocks noChangeArrowheads="1"/>
            </p:cNvSpPr>
            <p:nvPr/>
          </p:nvSpPr>
          <p:spPr bwMode="auto">
            <a:xfrm>
              <a:off x="4553894" y="351220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3" name="Text Box 2"/>
            <p:cNvSpPr txBox="1">
              <a:spLocks noChangeArrowheads="1"/>
            </p:cNvSpPr>
            <p:nvPr/>
          </p:nvSpPr>
          <p:spPr bwMode="auto">
            <a:xfrm>
              <a:off x="4553894" y="390643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4" name="Text Box 2"/>
            <p:cNvSpPr txBox="1">
              <a:spLocks noChangeArrowheads="1"/>
            </p:cNvSpPr>
            <p:nvPr/>
          </p:nvSpPr>
          <p:spPr bwMode="auto">
            <a:xfrm>
              <a:off x="4553894" y="430066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5" name="Text Box 2"/>
            <p:cNvSpPr txBox="1">
              <a:spLocks noChangeArrowheads="1"/>
            </p:cNvSpPr>
            <p:nvPr/>
          </p:nvSpPr>
          <p:spPr bwMode="auto">
            <a:xfrm>
              <a:off x="4553894" y="469489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6" name="Text Box 2"/>
            <p:cNvSpPr txBox="1">
              <a:spLocks noChangeArrowheads="1"/>
            </p:cNvSpPr>
            <p:nvPr/>
          </p:nvSpPr>
          <p:spPr bwMode="auto">
            <a:xfrm>
              <a:off x="4553894" y="508913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37" name="Text Box 2"/>
            <p:cNvSpPr txBox="1">
              <a:spLocks noChangeArrowheads="1"/>
            </p:cNvSpPr>
            <p:nvPr/>
          </p:nvSpPr>
          <p:spPr bwMode="auto">
            <a:xfrm>
              <a:off x="4553894" y="548336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392403"/>
              </p:ext>
            </p:extLst>
          </p:nvPr>
        </p:nvGraphicFramePr>
        <p:xfrm>
          <a:off x="8307364" y="1872261"/>
          <a:ext cx="792087" cy="4256190"/>
        </p:xfrm>
        <a:graphic>
          <a:graphicData uri="http://schemas.openxmlformats.org/drawingml/2006/table">
            <a:tbl>
              <a:tblPr/>
              <a:tblGrid>
                <a:gridCol w="792087"/>
              </a:tblGrid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A5C5"/>
                          </a:solidFill>
                          <a:latin typeface="Arial"/>
                        </a:rPr>
                        <a:t>3 401 т.ч.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481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794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447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445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406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314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E02A8F"/>
                          </a:solidFill>
                          <a:latin typeface="Arial"/>
                        </a:rPr>
                        <a:t>133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E02A8F"/>
                          </a:solidFill>
                          <a:latin typeface="Arial"/>
                        </a:rPr>
                        <a:t>243 т.ч.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39" name="Группа 38"/>
          <p:cNvGrpSpPr/>
          <p:nvPr/>
        </p:nvGrpSpPr>
        <p:grpSpPr>
          <a:xfrm>
            <a:off x="8371143" y="1973524"/>
            <a:ext cx="656300" cy="4037858"/>
            <a:chOff x="4553894" y="1927160"/>
            <a:chExt cx="656300" cy="3736350"/>
          </a:xfrm>
        </p:grpSpPr>
        <p:sp>
          <p:nvSpPr>
            <p:cNvPr id="40" name="Text Box 1"/>
            <p:cNvSpPr txBox="1">
              <a:spLocks noChangeArrowheads="1"/>
            </p:cNvSpPr>
            <p:nvPr/>
          </p:nvSpPr>
          <p:spPr bwMode="auto">
            <a:xfrm>
              <a:off x="4553895" y="1927160"/>
              <a:ext cx="656299" cy="180147"/>
            </a:xfrm>
            <a:prstGeom prst="rect">
              <a:avLst/>
            </a:prstGeom>
            <a:noFill/>
            <a:ln w="9525">
              <a:solidFill>
                <a:srgbClr val="00A5C5"/>
              </a:solidFill>
              <a:miter lim="800000"/>
              <a:headEnd/>
              <a:tailEnd/>
            </a:ln>
            <a:effectLst/>
          </p:spPr>
          <p:txBody>
            <a:bodyPr wrap="square" lIns="27432" tIns="27432" rIns="27432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41" name="Text Box 2"/>
            <p:cNvSpPr txBox="1">
              <a:spLocks noChangeArrowheads="1"/>
            </p:cNvSpPr>
            <p:nvPr/>
          </p:nvSpPr>
          <p:spPr bwMode="auto">
            <a:xfrm>
              <a:off x="4553894" y="2723743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2" name="Text Box 2"/>
            <p:cNvSpPr txBox="1">
              <a:spLocks noChangeArrowheads="1"/>
            </p:cNvSpPr>
            <p:nvPr/>
          </p:nvSpPr>
          <p:spPr bwMode="auto">
            <a:xfrm>
              <a:off x="4553894" y="3117974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3" name="Text Box 2"/>
            <p:cNvSpPr txBox="1">
              <a:spLocks noChangeArrowheads="1"/>
            </p:cNvSpPr>
            <p:nvPr/>
          </p:nvSpPr>
          <p:spPr bwMode="auto">
            <a:xfrm>
              <a:off x="4553894" y="3512205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4" name="Text Box 2"/>
            <p:cNvSpPr txBox="1">
              <a:spLocks noChangeArrowheads="1"/>
            </p:cNvSpPr>
            <p:nvPr/>
          </p:nvSpPr>
          <p:spPr bwMode="auto">
            <a:xfrm>
              <a:off x="4553894" y="3906437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5" name="Text Box 2"/>
            <p:cNvSpPr txBox="1">
              <a:spLocks noChangeArrowheads="1"/>
            </p:cNvSpPr>
            <p:nvPr/>
          </p:nvSpPr>
          <p:spPr bwMode="auto">
            <a:xfrm>
              <a:off x="4553894" y="4300668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6" name="Text Box 2"/>
            <p:cNvSpPr txBox="1">
              <a:spLocks noChangeArrowheads="1"/>
            </p:cNvSpPr>
            <p:nvPr/>
          </p:nvSpPr>
          <p:spPr bwMode="auto">
            <a:xfrm>
              <a:off x="4553894" y="4694899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7" name="Text Box 2"/>
            <p:cNvSpPr txBox="1">
              <a:spLocks noChangeArrowheads="1"/>
            </p:cNvSpPr>
            <p:nvPr/>
          </p:nvSpPr>
          <p:spPr bwMode="auto">
            <a:xfrm>
              <a:off x="4553894" y="5089130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  <p:sp>
          <p:nvSpPr>
            <p:cNvPr id="48" name="Text Box 2"/>
            <p:cNvSpPr txBox="1">
              <a:spLocks noChangeArrowheads="1"/>
            </p:cNvSpPr>
            <p:nvPr/>
          </p:nvSpPr>
          <p:spPr bwMode="auto">
            <a:xfrm>
              <a:off x="4553894" y="5483362"/>
              <a:ext cx="656300" cy="180148"/>
            </a:xfrm>
            <a:prstGeom prst="rect">
              <a:avLst/>
            </a:prstGeom>
            <a:noFill/>
            <a:ln w="9525">
              <a:solidFill>
                <a:srgbClr val="E02A8F"/>
              </a:solidFill>
              <a:miter lim="800000"/>
              <a:headEnd/>
              <a:tailEnd/>
            </a:ln>
            <a:effectLst/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ru-RU" sz="900" b="1" i="0" u="none" strike="noStrike" baseline="0" dirty="0">
                <a:solidFill>
                  <a:srgbClr val="E02A8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9" name="Номер слайда 4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DB442-F2F6-46EE-8917-F2B49254014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Оформление по умолчанию">
  <a:themeElements>
    <a:clrScheme name="2_Оформление по умолчанию 15">
      <a:dk1>
        <a:srgbClr val="292929"/>
      </a:dk1>
      <a:lt1>
        <a:srgbClr val="FFFFFF"/>
      </a:lt1>
      <a:dk2>
        <a:srgbClr val="00A5C5"/>
      </a:dk2>
      <a:lt2>
        <a:srgbClr val="808080"/>
      </a:lt2>
      <a:accent1>
        <a:srgbClr val="E02A8F"/>
      </a:accent1>
      <a:accent2>
        <a:srgbClr val="929395"/>
      </a:accent2>
      <a:accent3>
        <a:srgbClr val="FFFFFF"/>
      </a:accent3>
      <a:accent4>
        <a:srgbClr val="212121"/>
      </a:accent4>
      <a:accent5>
        <a:srgbClr val="EDACC6"/>
      </a:accent5>
      <a:accent6>
        <a:srgbClr val="848587"/>
      </a:accent6>
      <a:hlink>
        <a:srgbClr val="009999"/>
      </a:hlink>
      <a:folHlink>
        <a:srgbClr val="99CC00"/>
      </a:folHlink>
    </a:clrScheme>
    <a:fontScheme name="2_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3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14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15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929395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84858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50400</TotalTime>
  <Words>1691</Words>
  <Application>Microsoft Office PowerPoint</Application>
  <PresentationFormat>Экран (4:3)</PresentationFormat>
  <Paragraphs>543</Paragraphs>
  <Slides>28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2_Оформление по умолчанию</vt:lpstr>
      <vt:lpstr>TNS Web Index: Аудитория Интернета в целом</vt:lpstr>
      <vt:lpstr>Аудитория Интернета в целом Россия 100 000+, Москва, С.-Петербург</vt:lpstr>
      <vt:lpstr>Количество Интернет-пользователей Март'14, в млн.чел. и в % от населения 12+ лет</vt:lpstr>
      <vt:lpstr>Динамика аудитории Интернета Monthly Reach%, 12+ лет</vt:lpstr>
      <vt:lpstr>Место использования Интернета с компьютера/ноутбука  Март'14, % от Monthly Reach, 12+ лет</vt:lpstr>
      <vt:lpstr>Стаж пользования Интернетом  Март'14, % от Monthly Reach, 12+ лет</vt:lpstr>
      <vt:lpstr>Количество компьютеров, используемых для выхода  в Интернет за месяц  Март'14, % от Monthly Reach дома / на работе, 12+ лет</vt:lpstr>
      <vt:lpstr>Количество пользователей Интернета  внутри половозрастных групп Март'14, Monthly Reach% и тыс.чел., 12+ лет</vt:lpstr>
      <vt:lpstr>Количество пользователей Интернета  внутри социально-демографических групп  Март'14, Monthly Reach% и тыс.чел., 12+ лет</vt:lpstr>
      <vt:lpstr>Количество пользователей Интернета  внутри социально-демографических групп Март'14, Monthly Reach% и тыс.чел., 12+ лет</vt:lpstr>
      <vt:lpstr>Аудитория мобильного Интернета Март'14, в млн. чел. и в % от населения 12+ лет</vt:lpstr>
      <vt:lpstr>Количество пользователей мобильного Интернета  внутри социально-демографических групп  Март'14, Monthly Reach% и тыс.чел., 12+ лет</vt:lpstr>
      <vt:lpstr>Мобильные устройства для выхода в Интернет  Март'14, % от пользователей мобильным Интернетом, 12+ лет</vt:lpstr>
      <vt:lpstr>Аудитория Интернета в целом Екатеринбург, Новосибирск, Казань</vt:lpstr>
      <vt:lpstr>Количество Интернет-пользователей Январь-Март'14, в млн.чел. и в % от населения 12+ лет</vt:lpstr>
      <vt:lpstr>Место использования Интернета с компьютера/ноутбука  Январь-Март'14, % от Monthly Reach, 12+ лет</vt:lpstr>
      <vt:lpstr>Количество компьютеров, используемых для выхода  в Интернет за месяц  Январь-Март'14, % от Monthly Reach дома / на работе, 12+ лет</vt:lpstr>
      <vt:lpstr>Количество пользователей Интернета  внутри половозрастных групп Январь-Март'14, Monthly Reach% и тыс.чел., 12+ лет</vt:lpstr>
      <vt:lpstr>Количество пользователей Интернета  внутри социально-демографических групп  Январь-Март'14, Monthly Reach% и тыс.чел., 12+ лет</vt:lpstr>
      <vt:lpstr>Количество пользователей Интернета  внутри социально-демографических групп Январь-Март'14, Monthly Reach% и тыс.чел., 12+ лет</vt:lpstr>
      <vt:lpstr>Аудитория мобильного Интернета Январь-Март'14, в млн. чел. и в % от населения 12+ лет</vt:lpstr>
      <vt:lpstr>Количество пользователей мобильного Интернета  внутри социально-демографических групп  Январь-Март'14, Monthly Reach% и тыс.чел., 12+ лет</vt:lpstr>
      <vt:lpstr>Мобильные устройства для выхода в Интернет  Январь-Март'14, % от пользователей мобильным Интернетом, 12+ лет</vt:lpstr>
      <vt:lpstr>Аудитория Интернета в целом </vt:lpstr>
      <vt:lpstr>Презентация PowerPoint</vt:lpstr>
      <vt:lpstr>Описание исследования</vt:lpstr>
      <vt:lpstr>Установочное исследование:  Основные параметры</vt:lpstr>
      <vt:lpstr>Благодарим за внимание!  TNS Россия   127018, Москва, ул. Двинцев, дом 12, корпус 1  тел. +7 495 9358718, web www.tns-global.ru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Аудитория Интернета в целом</dc:title>
  <dc:creator>1</dc:creator>
  <cp:lastModifiedBy>Olga.Timonina</cp:lastModifiedBy>
  <cp:revision>3250</cp:revision>
  <dcterms:created xsi:type="dcterms:W3CDTF">2012-01-19T09:35:54Z</dcterms:created>
  <dcterms:modified xsi:type="dcterms:W3CDTF">2014-04-21T08:37:31Z</dcterms:modified>
</cp:coreProperties>
</file>